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625D093-9ECF-40CD-8602-77A5BDBBF3C1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42BF21FB-C638-4A8A-AB3B-34137A2A5CB9}">
      <dgm:prSet phldrT="[Tekst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>
        <a:ln>
          <a:solidFill>
            <a:schemeClr val="accent2"/>
          </a:solidFill>
        </a:ln>
      </dgm:spPr>
      <dgm:t>
        <a:bodyPr/>
        <a:lstStyle/>
        <a:p>
          <a:r>
            <a:rPr lang="pl-PL" sz="900" dirty="0"/>
            <a:t>Uwarunkowania związane z przygotowaniem terenów inwestycyjnych, w tym wymaganie skomercjalizowania terenów</a:t>
          </a:r>
        </a:p>
      </dgm:t>
    </dgm:pt>
    <dgm:pt modelId="{C4866B6F-BD9B-487A-8A9C-AABD4670C399}" type="parTrans" cxnId="{DCE39978-2CA1-4FC0-888E-785F00C5BD75}">
      <dgm:prSet/>
      <dgm:spPr/>
      <dgm:t>
        <a:bodyPr/>
        <a:lstStyle/>
        <a:p>
          <a:endParaRPr lang="pl-PL" sz="900"/>
        </a:p>
      </dgm:t>
    </dgm:pt>
    <dgm:pt modelId="{788BE26A-3154-4457-B672-ABB1B3D73038}" type="sibTrans" cxnId="{DCE39978-2CA1-4FC0-888E-785F00C5BD75}">
      <dgm:prSet/>
      <dgm:spPr/>
      <dgm:t>
        <a:bodyPr/>
        <a:lstStyle/>
        <a:p>
          <a:endParaRPr lang="pl-PL" sz="900"/>
        </a:p>
      </dgm:t>
    </dgm:pt>
    <dgm:pt modelId="{B5053E17-68E4-400A-8F22-49CB66FD0575}">
      <dgm:prSet phldrT="[Tekst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>
        <a:ln>
          <a:solidFill>
            <a:schemeClr val="accent2"/>
          </a:solidFill>
        </a:ln>
      </dgm:spPr>
      <dgm:t>
        <a:bodyPr/>
        <a:lstStyle/>
        <a:p>
          <a:r>
            <a:rPr lang="pl-PL" sz="900" dirty="0"/>
            <a:t>Trudności w wyłonieniu pośredników finansowych (dot. Działania 1.17)</a:t>
          </a:r>
        </a:p>
      </dgm:t>
    </dgm:pt>
    <dgm:pt modelId="{6F4A1CC3-BD26-4757-AE4D-43544A2220AF}" type="parTrans" cxnId="{A84D5A83-8341-4F7D-B833-47AC316C6276}">
      <dgm:prSet/>
      <dgm:spPr/>
      <dgm:t>
        <a:bodyPr/>
        <a:lstStyle/>
        <a:p>
          <a:endParaRPr lang="pl-PL" sz="900"/>
        </a:p>
      </dgm:t>
    </dgm:pt>
    <dgm:pt modelId="{CB4D634E-445E-4711-BEC4-0150C3DAC016}" type="sibTrans" cxnId="{A84D5A83-8341-4F7D-B833-47AC316C6276}">
      <dgm:prSet/>
      <dgm:spPr/>
      <dgm:t>
        <a:bodyPr/>
        <a:lstStyle/>
        <a:p>
          <a:endParaRPr lang="pl-PL" sz="900"/>
        </a:p>
      </dgm:t>
    </dgm:pt>
    <dgm:pt modelId="{0F42E686-72D0-4012-8E02-A139CC444F06}">
      <dgm:prSet phldrT="[Tekst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>
        <a:ln>
          <a:solidFill>
            <a:schemeClr val="accent2"/>
          </a:solidFill>
        </a:ln>
      </dgm:spPr>
      <dgm:t>
        <a:bodyPr/>
        <a:lstStyle/>
        <a:p>
          <a:r>
            <a:rPr lang="pl-PL" sz="900" dirty="0"/>
            <a:t>Relatywnie niskie nakłady inwestycyjne przedsiębiorstw w województwie w stosunku do PKB </a:t>
          </a:r>
        </a:p>
      </dgm:t>
    </dgm:pt>
    <dgm:pt modelId="{6AC61909-F9C8-4F00-8588-16C7BAB9F727}" type="parTrans" cxnId="{441058B6-0EC5-4A66-A755-9645E03F8600}">
      <dgm:prSet/>
      <dgm:spPr/>
      <dgm:t>
        <a:bodyPr/>
        <a:lstStyle/>
        <a:p>
          <a:endParaRPr lang="pl-PL" sz="900"/>
        </a:p>
      </dgm:t>
    </dgm:pt>
    <dgm:pt modelId="{E37F6F8F-DE52-4ECF-A2E5-EE9C147691A0}" type="sibTrans" cxnId="{441058B6-0EC5-4A66-A755-9645E03F8600}">
      <dgm:prSet/>
      <dgm:spPr/>
      <dgm:t>
        <a:bodyPr/>
        <a:lstStyle/>
        <a:p>
          <a:endParaRPr lang="pl-PL" sz="900"/>
        </a:p>
      </dgm:t>
    </dgm:pt>
    <dgm:pt modelId="{34A5C018-6216-4CAB-A374-74171922195A}">
      <dgm:prSet phldrT="[Tekst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>
        <a:ln>
          <a:solidFill>
            <a:schemeClr val="accent2"/>
          </a:solidFill>
        </a:ln>
      </dgm:spPr>
      <dgm:t>
        <a:bodyPr/>
        <a:lstStyle/>
        <a:p>
          <a:r>
            <a:rPr lang="pl-PL" sz="900" dirty="0"/>
            <a:t>Niskie koszty pieniądza kredytowego</a:t>
          </a:r>
        </a:p>
      </dgm:t>
    </dgm:pt>
    <dgm:pt modelId="{7179D262-C587-4F42-B02D-FF93EF168F0F}" type="parTrans" cxnId="{AACA3E94-BCD2-428E-8D57-CC3680B3CE75}">
      <dgm:prSet/>
      <dgm:spPr/>
      <dgm:t>
        <a:bodyPr/>
        <a:lstStyle/>
        <a:p>
          <a:endParaRPr lang="pl-PL" sz="900"/>
        </a:p>
      </dgm:t>
    </dgm:pt>
    <dgm:pt modelId="{56C9FC26-F9AB-46A5-A709-7F2168B544EA}" type="sibTrans" cxnId="{AACA3E94-BCD2-428E-8D57-CC3680B3CE75}">
      <dgm:prSet/>
      <dgm:spPr/>
      <dgm:t>
        <a:bodyPr/>
        <a:lstStyle/>
        <a:p>
          <a:endParaRPr lang="pl-PL" sz="900"/>
        </a:p>
      </dgm:t>
    </dgm:pt>
    <dgm:pt modelId="{F3BD6541-7BBD-4960-8D67-A43439CA18DD}" type="pres">
      <dgm:prSet presAssocID="{9625D093-9ECF-40CD-8602-77A5BDBBF3C1}" presName="diagram" presStyleCnt="0">
        <dgm:presLayoutVars>
          <dgm:dir/>
          <dgm:resizeHandles val="exact"/>
        </dgm:presLayoutVars>
      </dgm:prSet>
      <dgm:spPr/>
    </dgm:pt>
    <dgm:pt modelId="{D3805003-9593-44E5-85CA-74E2FD6B6CD6}" type="pres">
      <dgm:prSet presAssocID="{42BF21FB-C638-4A8A-AB3B-34137A2A5CB9}" presName="node" presStyleLbl="node1" presStyleIdx="0" presStyleCnt="4" custScaleY="54556">
        <dgm:presLayoutVars>
          <dgm:bulletEnabled val="1"/>
        </dgm:presLayoutVars>
      </dgm:prSet>
      <dgm:spPr/>
    </dgm:pt>
    <dgm:pt modelId="{B2440269-AC9C-4019-BCFD-1F673364FC0C}" type="pres">
      <dgm:prSet presAssocID="{788BE26A-3154-4457-B672-ABB1B3D73038}" presName="sibTrans" presStyleCnt="0"/>
      <dgm:spPr/>
    </dgm:pt>
    <dgm:pt modelId="{515079D8-A191-4DB4-9FE1-542098A913D4}" type="pres">
      <dgm:prSet presAssocID="{B5053E17-68E4-400A-8F22-49CB66FD0575}" presName="node" presStyleLbl="node1" presStyleIdx="1" presStyleCnt="4" custScaleY="33342">
        <dgm:presLayoutVars>
          <dgm:bulletEnabled val="1"/>
        </dgm:presLayoutVars>
      </dgm:prSet>
      <dgm:spPr/>
    </dgm:pt>
    <dgm:pt modelId="{CDEA072A-3607-4B32-A4DA-24E3B51516A8}" type="pres">
      <dgm:prSet presAssocID="{CB4D634E-445E-4711-BEC4-0150C3DAC016}" presName="sibTrans" presStyleCnt="0"/>
      <dgm:spPr/>
    </dgm:pt>
    <dgm:pt modelId="{2276B705-54C9-404B-B67E-F6654FD5DB41}" type="pres">
      <dgm:prSet presAssocID="{0F42E686-72D0-4012-8E02-A139CC444F06}" presName="node" presStyleLbl="node1" presStyleIdx="2" presStyleCnt="4" custScaleY="39968">
        <dgm:presLayoutVars>
          <dgm:bulletEnabled val="1"/>
        </dgm:presLayoutVars>
      </dgm:prSet>
      <dgm:spPr/>
    </dgm:pt>
    <dgm:pt modelId="{214D4F89-2504-4807-99BD-C0B156372335}" type="pres">
      <dgm:prSet presAssocID="{E37F6F8F-DE52-4ECF-A2E5-EE9C147691A0}" presName="sibTrans" presStyleCnt="0"/>
      <dgm:spPr/>
    </dgm:pt>
    <dgm:pt modelId="{B6087C3A-30F4-4C27-998D-DE9AFE6CE530}" type="pres">
      <dgm:prSet presAssocID="{34A5C018-6216-4CAB-A374-74171922195A}" presName="node" presStyleLbl="node1" presStyleIdx="3" presStyleCnt="4" custScaleY="27566" custLinFactNeighborX="-909" custLinFactNeighborY="1328">
        <dgm:presLayoutVars>
          <dgm:bulletEnabled val="1"/>
        </dgm:presLayoutVars>
      </dgm:prSet>
      <dgm:spPr/>
    </dgm:pt>
  </dgm:ptLst>
  <dgm:cxnLst>
    <dgm:cxn modelId="{A2431D1B-5DDA-44B4-8948-58F7B03B45DF}" type="presOf" srcId="{0F42E686-72D0-4012-8E02-A139CC444F06}" destId="{2276B705-54C9-404B-B67E-F6654FD5DB41}" srcOrd="0" destOrd="0" presId="urn:microsoft.com/office/officeart/2005/8/layout/default"/>
    <dgm:cxn modelId="{3C361924-D2E6-4136-9DF8-E4AFD6560272}" type="presOf" srcId="{42BF21FB-C638-4A8A-AB3B-34137A2A5CB9}" destId="{D3805003-9593-44E5-85CA-74E2FD6B6CD6}" srcOrd="0" destOrd="0" presId="urn:microsoft.com/office/officeart/2005/8/layout/default"/>
    <dgm:cxn modelId="{276EE165-7571-41C0-98A4-FDD5BF1255B3}" type="presOf" srcId="{34A5C018-6216-4CAB-A374-74171922195A}" destId="{B6087C3A-30F4-4C27-998D-DE9AFE6CE530}" srcOrd="0" destOrd="0" presId="urn:microsoft.com/office/officeart/2005/8/layout/default"/>
    <dgm:cxn modelId="{A52A9B67-46E3-47D8-8B93-1B02BFF79CEE}" type="presOf" srcId="{B5053E17-68E4-400A-8F22-49CB66FD0575}" destId="{515079D8-A191-4DB4-9FE1-542098A913D4}" srcOrd="0" destOrd="0" presId="urn:microsoft.com/office/officeart/2005/8/layout/default"/>
    <dgm:cxn modelId="{DCE39978-2CA1-4FC0-888E-785F00C5BD75}" srcId="{9625D093-9ECF-40CD-8602-77A5BDBBF3C1}" destId="{42BF21FB-C638-4A8A-AB3B-34137A2A5CB9}" srcOrd="0" destOrd="0" parTransId="{C4866B6F-BD9B-487A-8A9C-AABD4670C399}" sibTransId="{788BE26A-3154-4457-B672-ABB1B3D73038}"/>
    <dgm:cxn modelId="{A84D5A83-8341-4F7D-B833-47AC316C6276}" srcId="{9625D093-9ECF-40CD-8602-77A5BDBBF3C1}" destId="{B5053E17-68E4-400A-8F22-49CB66FD0575}" srcOrd="1" destOrd="0" parTransId="{6F4A1CC3-BD26-4757-AE4D-43544A2220AF}" sibTransId="{CB4D634E-445E-4711-BEC4-0150C3DAC016}"/>
    <dgm:cxn modelId="{AACA3E94-BCD2-428E-8D57-CC3680B3CE75}" srcId="{9625D093-9ECF-40CD-8602-77A5BDBBF3C1}" destId="{34A5C018-6216-4CAB-A374-74171922195A}" srcOrd="3" destOrd="0" parTransId="{7179D262-C587-4F42-B02D-FF93EF168F0F}" sibTransId="{56C9FC26-F9AB-46A5-A709-7F2168B544EA}"/>
    <dgm:cxn modelId="{441058B6-0EC5-4A66-A755-9645E03F8600}" srcId="{9625D093-9ECF-40CD-8602-77A5BDBBF3C1}" destId="{0F42E686-72D0-4012-8E02-A139CC444F06}" srcOrd="2" destOrd="0" parTransId="{6AC61909-F9C8-4F00-8588-16C7BAB9F727}" sibTransId="{E37F6F8F-DE52-4ECF-A2E5-EE9C147691A0}"/>
    <dgm:cxn modelId="{BF12B5F3-CACE-4389-9E62-D015E7F4CBED}" type="presOf" srcId="{9625D093-9ECF-40CD-8602-77A5BDBBF3C1}" destId="{F3BD6541-7BBD-4960-8D67-A43439CA18DD}" srcOrd="0" destOrd="0" presId="urn:microsoft.com/office/officeart/2005/8/layout/default"/>
    <dgm:cxn modelId="{AF141F57-5758-42E5-9CCD-F53463305A80}" type="presParOf" srcId="{F3BD6541-7BBD-4960-8D67-A43439CA18DD}" destId="{D3805003-9593-44E5-85CA-74E2FD6B6CD6}" srcOrd="0" destOrd="0" presId="urn:microsoft.com/office/officeart/2005/8/layout/default"/>
    <dgm:cxn modelId="{DF0F544B-B2B2-4489-B1A5-EE84AC0F59D7}" type="presParOf" srcId="{F3BD6541-7BBD-4960-8D67-A43439CA18DD}" destId="{B2440269-AC9C-4019-BCFD-1F673364FC0C}" srcOrd="1" destOrd="0" presId="urn:microsoft.com/office/officeart/2005/8/layout/default"/>
    <dgm:cxn modelId="{54C912AF-0297-4869-BA2E-351832567456}" type="presParOf" srcId="{F3BD6541-7BBD-4960-8D67-A43439CA18DD}" destId="{515079D8-A191-4DB4-9FE1-542098A913D4}" srcOrd="2" destOrd="0" presId="urn:microsoft.com/office/officeart/2005/8/layout/default"/>
    <dgm:cxn modelId="{0527E92B-09DA-4F87-8427-4A7F6A6E3E06}" type="presParOf" srcId="{F3BD6541-7BBD-4960-8D67-A43439CA18DD}" destId="{CDEA072A-3607-4B32-A4DA-24E3B51516A8}" srcOrd="3" destOrd="0" presId="urn:microsoft.com/office/officeart/2005/8/layout/default"/>
    <dgm:cxn modelId="{4EEB24FD-343A-4F86-B97F-5EC3895D5400}" type="presParOf" srcId="{F3BD6541-7BBD-4960-8D67-A43439CA18DD}" destId="{2276B705-54C9-404B-B67E-F6654FD5DB41}" srcOrd="4" destOrd="0" presId="urn:microsoft.com/office/officeart/2005/8/layout/default"/>
    <dgm:cxn modelId="{8BBDAF92-8B6D-4AC7-8786-48308C848006}" type="presParOf" srcId="{F3BD6541-7BBD-4960-8D67-A43439CA18DD}" destId="{214D4F89-2504-4807-99BD-C0B156372335}" srcOrd="5" destOrd="0" presId="urn:microsoft.com/office/officeart/2005/8/layout/default"/>
    <dgm:cxn modelId="{DC96A9F9-456C-4F4A-AF59-763B98028199}" type="presParOf" srcId="{F3BD6541-7BBD-4960-8D67-A43439CA18DD}" destId="{B6087C3A-30F4-4C27-998D-DE9AFE6CE530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3805003-9593-44E5-85CA-74E2FD6B6CD6}">
      <dsp:nvSpPr>
        <dsp:cNvPr id="0" name=""/>
        <dsp:cNvSpPr/>
      </dsp:nvSpPr>
      <dsp:spPr>
        <a:xfrm>
          <a:off x="0" y="1117921"/>
          <a:ext cx="1932631" cy="632619"/>
        </a:xfrm>
        <a:prstGeom prst="rect">
          <a:avLst/>
        </a:prstGeom>
        <a:solidFill>
          <a:schemeClr val="lt1"/>
        </a:solidFill>
        <a:ln w="12700" cap="flat" cmpd="sng" algn="ctr">
          <a:solidFill>
            <a:schemeClr val="accent2"/>
          </a:solidFill>
          <a:prstDash val="solid"/>
          <a:miter lim="800000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900" kern="1200" dirty="0"/>
            <a:t>Uwarunkowania związane z przygotowaniem terenów inwestycyjnych, w tym wymaganie skomercjalizowania terenów</a:t>
          </a:r>
        </a:p>
      </dsp:txBody>
      <dsp:txXfrm>
        <a:off x="0" y="1117921"/>
        <a:ext cx="1932631" cy="632619"/>
      </dsp:txXfrm>
    </dsp:sp>
    <dsp:sp modelId="{515079D8-A191-4DB4-9FE1-542098A913D4}">
      <dsp:nvSpPr>
        <dsp:cNvPr id="0" name=""/>
        <dsp:cNvSpPr/>
      </dsp:nvSpPr>
      <dsp:spPr>
        <a:xfrm>
          <a:off x="0" y="1943804"/>
          <a:ext cx="1932631" cy="386626"/>
        </a:xfrm>
        <a:prstGeom prst="rect">
          <a:avLst/>
        </a:prstGeom>
        <a:solidFill>
          <a:schemeClr val="lt1"/>
        </a:solidFill>
        <a:ln w="12700" cap="flat" cmpd="sng" algn="ctr">
          <a:solidFill>
            <a:schemeClr val="accent2"/>
          </a:solidFill>
          <a:prstDash val="solid"/>
          <a:miter lim="800000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900" kern="1200" dirty="0"/>
            <a:t>Trudności w wyłonieniu pośredników finansowych (dot. Działania 1.17)</a:t>
          </a:r>
        </a:p>
      </dsp:txBody>
      <dsp:txXfrm>
        <a:off x="0" y="1943804"/>
        <a:ext cx="1932631" cy="386626"/>
      </dsp:txXfrm>
    </dsp:sp>
    <dsp:sp modelId="{2276B705-54C9-404B-B67E-F6654FD5DB41}">
      <dsp:nvSpPr>
        <dsp:cNvPr id="0" name=""/>
        <dsp:cNvSpPr/>
      </dsp:nvSpPr>
      <dsp:spPr>
        <a:xfrm>
          <a:off x="0" y="2523694"/>
          <a:ext cx="1932631" cy="463460"/>
        </a:xfrm>
        <a:prstGeom prst="rect">
          <a:avLst/>
        </a:prstGeom>
        <a:solidFill>
          <a:schemeClr val="lt1"/>
        </a:solidFill>
        <a:ln w="12700" cap="flat" cmpd="sng" algn="ctr">
          <a:solidFill>
            <a:schemeClr val="accent2"/>
          </a:solidFill>
          <a:prstDash val="solid"/>
          <a:miter lim="800000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900" kern="1200" dirty="0"/>
            <a:t>Relatywnie niskie nakłady inwestycyjne przedsiębiorstw w województwie w stosunku do PKB </a:t>
          </a:r>
        </a:p>
      </dsp:txBody>
      <dsp:txXfrm>
        <a:off x="0" y="2523694"/>
        <a:ext cx="1932631" cy="463460"/>
      </dsp:txXfrm>
    </dsp:sp>
    <dsp:sp modelId="{B6087C3A-30F4-4C27-998D-DE9AFE6CE530}">
      <dsp:nvSpPr>
        <dsp:cNvPr id="0" name=""/>
        <dsp:cNvSpPr/>
      </dsp:nvSpPr>
      <dsp:spPr>
        <a:xfrm>
          <a:off x="0" y="3195817"/>
          <a:ext cx="1932631" cy="319649"/>
        </a:xfrm>
        <a:prstGeom prst="rect">
          <a:avLst/>
        </a:prstGeom>
        <a:solidFill>
          <a:schemeClr val="lt1"/>
        </a:solidFill>
        <a:ln w="12700" cap="flat" cmpd="sng" algn="ctr">
          <a:solidFill>
            <a:schemeClr val="accent2"/>
          </a:solidFill>
          <a:prstDash val="solid"/>
          <a:miter lim="800000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900" kern="1200" dirty="0"/>
            <a:t>Niskie koszty pieniądza kredytowego</a:t>
          </a:r>
        </a:p>
      </dsp:txBody>
      <dsp:txXfrm>
        <a:off x="0" y="3195817"/>
        <a:ext cx="1932631" cy="31964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553F3A82-7720-4830-A62A-08D783790B2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5234595A-065A-478D-BD8F-9D908C960E0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37CD25E6-E94B-4493-BDE3-BEC2A0F0EF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5CB87-A61B-4A0E-87D8-4FACA606BC4B}" type="datetimeFigureOut">
              <a:rPr lang="pl-PL" smtClean="0"/>
              <a:t>18.04.2019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9A35A671-84C1-498E-A7D3-3E45CBE4DF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8821D446-7507-4D9F-97E5-811716382D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64253-FD7E-45B0-BC36-11DED3DC6FBE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6840693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19A7DD28-0BFD-4306-AE03-61DF035490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>
            <a:extLst>
              <a:ext uri="{FF2B5EF4-FFF2-40B4-BE49-F238E27FC236}">
                <a16:creationId xmlns:a16="http://schemas.microsoft.com/office/drawing/2014/main" id="{B3622AAB-5885-423D-80F0-69640803E6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87DBAC5E-1313-47F5-B6BF-051F5FAAE80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8C373F6A-2420-4F7C-9AD3-CFD949088F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5CB87-A61B-4A0E-87D8-4FACA606BC4B}" type="datetimeFigureOut">
              <a:rPr lang="pl-PL" smtClean="0"/>
              <a:t>18.04.2019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6142858A-A974-454B-AB4C-793782E0E1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29589ADD-DDD8-48FA-9EC5-4FDBFEBF37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64253-FD7E-45B0-BC36-11DED3DC6FBE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4401420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2430E0F5-EC63-4FEB-9E29-8718CE0639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77DCE78B-4D35-4E5C-B049-3404C923EC2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57ACCFC6-BFB3-4C76-A67C-55A55F0A14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5CB87-A61B-4A0E-87D8-4FACA606BC4B}" type="datetimeFigureOut">
              <a:rPr lang="pl-PL" smtClean="0"/>
              <a:t>18.04.2019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9272C0D5-2256-41DF-A370-DE8A4599E7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4C7ACACE-C6F4-4E2E-AC24-7C01710817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64253-FD7E-45B0-BC36-11DED3DC6FBE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3258360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>
            <a:extLst>
              <a:ext uri="{FF2B5EF4-FFF2-40B4-BE49-F238E27FC236}">
                <a16:creationId xmlns:a16="http://schemas.microsoft.com/office/drawing/2014/main" id="{875B562B-564A-4DA0-93C7-E0D335A1530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687C19AB-4E1E-4974-9750-D698DE311C8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30D925DA-E5D6-48A9-B19D-07FD46BADC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5CB87-A61B-4A0E-87D8-4FACA606BC4B}" type="datetimeFigureOut">
              <a:rPr lang="pl-PL" smtClean="0"/>
              <a:t>18.04.2019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183ACF01-3C48-46A7-A6D4-0302FE5BD2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43CFD3B2-3217-447B-BBD3-D22CDA4171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64253-FD7E-45B0-BC36-11DED3DC6FBE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5112275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EFE49C82-BA69-4F29-8B8A-7F592A6F7F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C5D60E75-1711-4FFF-841E-D4C3510C89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9BBC16C0-2CF1-417E-BF1F-718D17AB5A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5CB87-A61B-4A0E-87D8-4FACA606BC4B}" type="datetimeFigureOut">
              <a:rPr lang="pl-PL" smtClean="0"/>
              <a:t>18.04.2019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724D4220-7118-405B-B5A0-41C5E07B46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836EB6C1-0DC9-47A3-9844-CA1C331E3B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64253-FD7E-45B0-BC36-11DED3DC6FBE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8983722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453E07A3-99B7-4869-B0BD-9D696157CE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7A190AC0-403D-486A-90B4-2566305BDD3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5BBB73E4-11D3-4756-914A-67C90A2934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5CB87-A61B-4A0E-87D8-4FACA606BC4B}" type="datetimeFigureOut">
              <a:rPr lang="pl-PL" smtClean="0"/>
              <a:t>18.04.2019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796D2F65-6982-47A0-8184-CBB952C1AF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F0FA109C-E4DC-4B69-BE33-93B505B8B8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64253-FD7E-45B0-BC36-11DED3DC6FBE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6978621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7DEEDE7A-4CA6-43C5-96D9-EAD32A1DB6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4CCAEE94-92F2-4739-85AC-68015E95A1D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925777E0-E26A-4B96-9997-C771979E849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75E510B0-3EBE-4C07-96CF-4277540073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5CB87-A61B-4A0E-87D8-4FACA606BC4B}" type="datetimeFigureOut">
              <a:rPr lang="pl-PL" smtClean="0"/>
              <a:t>18.04.2019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90C7576C-80A9-4BF8-AA4E-2D4C47034A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B558A4AC-A16C-4BCB-B18A-58A1C9686E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64253-FD7E-45B0-BC36-11DED3DC6FBE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322030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2E4CBC84-881C-4219-93AE-979E85F925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E9B127F6-CF89-4F15-B2B7-A4A2BFD3FA1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630BB710-415D-4FF1-839D-2F30B3F764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>
            <a:extLst>
              <a:ext uri="{FF2B5EF4-FFF2-40B4-BE49-F238E27FC236}">
                <a16:creationId xmlns:a16="http://schemas.microsoft.com/office/drawing/2014/main" id="{CE38E1C4-110D-4B1E-BEDC-507BE6DE397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12BD9A28-F2DB-4C40-808E-E3D6D76460A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>
            <a:extLst>
              <a:ext uri="{FF2B5EF4-FFF2-40B4-BE49-F238E27FC236}">
                <a16:creationId xmlns:a16="http://schemas.microsoft.com/office/drawing/2014/main" id="{62AE7D50-D3CC-46D2-B91C-C031FA5ECA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5CB87-A61B-4A0E-87D8-4FACA606BC4B}" type="datetimeFigureOut">
              <a:rPr lang="pl-PL" smtClean="0"/>
              <a:t>18.04.2019</a:t>
            </a:fld>
            <a:endParaRPr lang="pl-PL"/>
          </a:p>
        </p:txBody>
      </p:sp>
      <p:sp>
        <p:nvSpPr>
          <p:cNvPr id="8" name="Symbol zastępczy stopki 7">
            <a:extLst>
              <a:ext uri="{FF2B5EF4-FFF2-40B4-BE49-F238E27FC236}">
                <a16:creationId xmlns:a16="http://schemas.microsoft.com/office/drawing/2014/main" id="{5FA72D83-3032-431C-A248-955F68776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>
            <a:extLst>
              <a:ext uri="{FF2B5EF4-FFF2-40B4-BE49-F238E27FC236}">
                <a16:creationId xmlns:a16="http://schemas.microsoft.com/office/drawing/2014/main" id="{6FC36E95-38DD-4A54-BA60-99BF183010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64253-FD7E-45B0-BC36-11DED3DC6FBE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96172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387C5891-E9CA-4165-8FBF-4A8682308E7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81993"/>
            <a:ext cx="10515600" cy="572928"/>
          </a:xfrm>
        </p:spPr>
        <p:txBody>
          <a:bodyPr>
            <a:normAutofit/>
          </a:bodyPr>
          <a:lstStyle>
            <a:lvl1pPr>
              <a:defRPr sz="1600"/>
            </a:lvl1pPr>
          </a:lstStyle>
          <a:p>
            <a:pPr algn="ctr"/>
            <a:r>
              <a:rPr lang="pl-PL" sz="1600" b="1" dirty="0"/>
              <a:t>Tytuł osi priorytetowej</a:t>
            </a:r>
            <a:br>
              <a:rPr lang="pl-PL" sz="1600" b="1" dirty="0"/>
            </a:br>
            <a:r>
              <a:rPr lang="pl-PL" sz="1600" b="1" dirty="0"/>
              <a:t>druga linijka</a:t>
            </a:r>
          </a:p>
        </p:txBody>
      </p:sp>
      <p:sp>
        <p:nvSpPr>
          <p:cNvPr id="6" name="pole tekstowe 3">
            <a:extLst>
              <a:ext uri="{FF2B5EF4-FFF2-40B4-BE49-F238E27FC236}">
                <a16:creationId xmlns:a16="http://schemas.microsoft.com/office/drawing/2014/main" id="{A70B6BB6-1C9A-43A1-9480-5EFB9FB1C993}"/>
              </a:ext>
            </a:extLst>
          </p:cNvPr>
          <p:cNvSpPr txBox="1"/>
          <p:nvPr userDrawn="1"/>
        </p:nvSpPr>
        <p:spPr>
          <a:xfrm>
            <a:off x="323205" y="736847"/>
            <a:ext cx="1965994" cy="442912"/>
          </a:xfrm>
          <a:prstGeom prst="rect">
            <a:avLst/>
          </a:prstGeom>
          <a:solidFill>
            <a:schemeClr val="accent1">
              <a:lumMod val="50000"/>
            </a:schemeClr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defPPr>
              <a:defRPr lang="pl-PL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l-PL" sz="1100" b="1" dirty="0"/>
              <a:t>Potrzeby społeczno-gospodarcze</a:t>
            </a:r>
          </a:p>
        </p:txBody>
      </p:sp>
      <p:sp>
        <p:nvSpPr>
          <p:cNvPr id="7" name="pole tekstowe 6">
            <a:extLst>
              <a:ext uri="{FF2B5EF4-FFF2-40B4-BE49-F238E27FC236}">
                <a16:creationId xmlns:a16="http://schemas.microsoft.com/office/drawing/2014/main" id="{72E29F2B-C69E-4059-9510-FA02E41EAD32}"/>
              </a:ext>
            </a:extLst>
          </p:cNvPr>
          <p:cNvSpPr txBox="1"/>
          <p:nvPr userDrawn="1"/>
        </p:nvSpPr>
        <p:spPr>
          <a:xfrm>
            <a:off x="2450100" y="736847"/>
            <a:ext cx="1799370" cy="442912"/>
          </a:xfrm>
          <a:prstGeom prst="rect">
            <a:avLst/>
          </a:prstGeom>
          <a:solidFill>
            <a:schemeClr val="accent1">
              <a:lumMod val="50000"/>
            </a:schemeClr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defPPr>
              <a:defRPr lang="pl-PL"/>
            </a:defPPr>
            <a:lvl1pPr algn="ctr">
              <a:defRPr sz="1100" b="1"/>
            </a:lvl1pPr>
          </a:lstStyle>
          <a:p>
            <a:r>
              <a:rPr lang="pl-PL" dirty="0"/>
              <a:t>Typ interwencji</a:t>
            </a:r>
          </a:p>
        </p:txBody>
      </p:sp>
      <p:sp>
        <p:nvSpPr>
          <p:cNvPr id="9" name="pole tekstowe 8">
            <a:extLst>
              <a:ext uri="{FF2B5EF4-FFF2-40B4-BE49-F238E27FC236}">
                <a16:creationId xmlns:a16="http://schemas.microsoft.com/office/drawing/2014/main" id="{8A02B5E3-EE9F-463D-9FCA-8BA127F2EC17}"/>
              </a:ext>
            </a:extLst>
          </p:cNvPr>
          <p:cNvSpPr txBox="1"/>
          <p:nvPr userDrawn="1"/>
        </p:nvSpPr>
        <p:spPr>
          <a:xfrm>
            <a:off x="4410371" y="737763"/>
            <a:ext cx="3524250" cy="441996"/>
          </a:xfrm>
          <a:prstGeom prst="rect">
            <a:avLst/>
          </a:prstGeom>
          <a:solidFill>
            <a:schemeClr val="accent1">
              <a:lumMod val="50000"/>
            </a:schemeClr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defPPr>
              <a:defRPr lang="pl-PL"/>
            </a:defPPr>
            <a:lvl1pPr algn="ctr">
              <a:defRPr sz="1100" b="1"/>
            </a:lvl1pPr>
          </a:lstStyle>
          <a:p>
            <a:r>
              <a:rPr lang="pl-PL" dirty="0"/>
              <a:t>Produkt</a:t>
            </a:r>
          </a:p>
        </p:txBody>
      </p:sp>
      <p:sp>
        <p:nvSpPr>
          <p:cNvPr id="10" name="pole tekstowe 9">
            <a:extLst>
              <a:ext uri="{FF2B5EF4-FFF2-40B4-BE49-F238E27FC236}">
                <a16:creationId xmlns:a16="http://schemas.microsoft.com/office/drawing/2014/main" id="{F4D12ED3-14CE-4876-AEAC-DD83D4A6C45A}"/>
              </a:ext>
            </a:extLst>
          </p:cNvPr>
          <p:cNvSpPr txBox="1"/>
          <p:nvPr userDrawn="1"/>
        </p:nvSpPr>
        <p:spPr>
          <a:xfrm>
            <a:off x="8095522" y="736847"/>
            <a:ext cx="1723687" cy="441996"/>
          </a:xfrm>
          <a:prstGeom prst="rect">
            <a:avLst/>
          </a:prstGeom>
          <a:solidFill>
            <a:schemeClr val="accent1">
              <a:lumMod val="50000"/>
            </a:schemeClr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defPPr>
              <a:defRPr lang="pl-PL"/>
            </a:defPPr>
            <a:lvl1pPr algn="ctr">
              <a:defRPr sz="1100" b="1"/>
            </a:lvl1pPr>
          </a:lstStyle>
          <a:p>
            <a:r>
              <a:rPr lang="pl-PL" dirty="0"/>
              <a:t>Rezultat strategiczny</a:t>
            </a:r>
          </a:p>
        </p:txBody>
      </p:sp>
      <p:sp>
        <p:nvSpPr>
          <p:cNvPr id="12" name="pole tekstowe 11">
            <a:extLst>
              <a:ext uri="{FF2B5EF4-FFF2-40B4-BE49-F238E27FC236}">
                <a16:creationId xmlns:a16="http://schemas.microsoft.com/office/drawing/2014/main" id="{135FD6CF-ED3C-461B-8B1C-25819267283A}"/>
              </a:ext>
            </a:extLst>
          </p:cNvPr>
          <p:cNvSpPr txBox="1"/>
          <p:nvPr userDrawn="1"/>
        </p:nvSpPr>
        <p:spPr>
          <a:xfrm>
            <a:off x="9985385" y="736847"/>
            <a:ext cx="1883410" cy="441079"/>
          </a:xfrm>
          <a:prstGeom prst="rect">
            <a:avLst/>
          </a:prstGeom>
          <a:solidFill>
            <a:schemeClr val="accent1">
              <a:lumMod val="50000"/>
            </a:schemeClr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defPPr>
              <a:defRPr lang="pl-PL"/>
            </a:defPPr>
            <a:lvl1pPr algn="ctr">
              <a:defRPr sz="1100" b="1"/>
            </a:lvl1pPr>
          </a:lstStyle>
          <a:p>
            <a:r>
              <a:rPr lang="pl-PL" dirty="0"/>
              <a:t>Czynniki zewnętrzne</a:t>
            </a:r>
          </a:p>
        </p:txBody>
      </p:sp>
      <p:sp>
        <p:nvSpPr>
          <p:cNvPr id="13" name="pole tekstowe 12">
            <a:extLst>
              <a:ext uri="{FF2B5EF4-FFF2-40B4-BE49-F238E27FC236}">
                <a16:creationId xmlns:a16="http://schemas.microsoft.com/office/drawing/2014/main" id="{0372DDCF-D1FA-4563-AF2E-CD19174A39AD}"/>
              </a:ext>
            </a:extLst>
          </p:cNvPr>
          <p:cNvSpPr txBox="1"/>
          <p:nvPr userDrawn="1"/>
        </p:nvSpPr>
        <p:spPr>
          <a:xfrm>
            <a:off x="9664725" y="6138077"/>
            <a:ext cx="25717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800" b="1" dirty="0"/>
              <a:t>          </a:t>
            </a:r>
            <a:r>
              <a:rPr lang="pl-PL" sz="800" b="1" dirty="0">
                <a:solidFill>
                  <a:schemeClr val="accent3"/>
                </a:solidFill>
              </a:rPr>
              <a:t>       </a:t>
            </a:r>
            <a:r>
              <a:rPr lang="pl-PL" sz="800" b="1" dirty="0">
                <a:solidFill>
                  <a:schemeClr val="bg1">
                    <a:lumMod val="50000"/>
                  </a:schemeClr>
                </a:solidFill>
              </a:rPr>
              <a:t>Zmiana w zakresie działań, typu interwencji wskaźników Programu </a:t>
            </a:r>
          </a:p>
        </p:txBody>
      </p:sp>
      <p:sp>
        <p:nvSpPr>
          <p:cNvPr id="14" name="pole tekstowe 13">
            <a:extLst>
              <a:ext uri="{FF2B5EF4-FFF2-40B4-BE49-F238E27FC236}">
                <a16:creationId xmlns:a16="http://schemas.microsoft.com/office/drawing/2014/main" id="{36BE9587-D16A-4288-B08E-457BA315DD0F}"/>
              </a:ext>
            </a:extLst>
          </p:cNvPr>
          <p:cNvSpPr txBox="1"/>
          <p:nvPr userDrawn="1"/>
        </p:nvSpPr>
        <p:spPr>
          <a:xfrm>
            <a:off x="9664725" y="6477547"/>
            <a:ext cx="252473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800" b="1" dirty="0"/>
              <a:t>                 Zmiana w zakresie problemów diagnozowanych na etapie przygotowania Programu </a:t>
            </a:r>
          </a:p>
        </p:txBody>
      </p:sp>
      <p:sp>
        <p:nvSpPr>
          <p:cNvPr id="15" name="Prostokąt 14">
            <a:extLst>
              <a:ext uri="{FF2B5EF4-FFF2-40B4-BE49-F238E27FC236}">
                <a16:creationId xmlns:a16="http://schemas.microsoft.com/office/drawing/2014/main" id="{353E2733-A277-4022-ABD9-106C15F581DE}"/>
              </a:ext>
            </a:extLst>
          </p:cNvPr>
          <p:cNvSpPr/>
          <p:nvPr userDrawn="1"/>
        </p:nvSpPr>
        <p:spPr>
          <a:xfrm>
            <a:off x="9786979" y="6197601"/>
            <a:ext cx="315809" cy="74828"/>
          </a:xfrm>
          <a:prstGeom prst="rect">
            <a:avLst/>
          </a:prstGeom>
          <a:noFill/>
          <a:ln w="190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6" name="Prostokąt 15">
            <a:extLst>
              <a:ext uri="{FF2B5EF4-FFF2-40B4-BE49-F238E27FC236}">
                <a16:creationId xmlns:a16="http://schemas.microsoft.com/office/drawing/2014/main" id="{3AD8186C-717F-40F9-9A3D-8F1045846324}"/>
              </a:ext>
            </a:extLst>
          </p:cNvPr>
          <p:cNvSpPr/>
          <p:nvPr userDrawn="1"/>
        </p:nvSpPr>
        <p:spPr>
          <a:xfrm>
            <a:off x="9792483" y="6536155"/>
            <a:ext cx="304800" cy="77748"/>
          </a:xfrm>
          <a:prstGeom prst="rect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9353368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387C5891-E9CA-4165-8FBF-4A8682308E7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81993"/>
            <a:ext cx="10515600" cy="572928"/>
          </a:xfrm>
        </p:spPr>
        <p:txBody>
          <a:bodyPr>
            <a:normAutofit/>
          </a:bodyPr>
          <a:lstStyle>
            <a:lvl1pPr>
              <a:defRPr sz="1600"/>
            </a:lvl1pPr>
          </a:lstStyle>
          <a:p>
            <a:pPr algn="ctr"/>
            <a:r>
              <a:rPr lang="pl-PL" sz="1600" b="1" dirty="0"/>
              <a:t>Tytuł osi priorytetowej</a:t>
            </a:r>
            <a:br>
              <a:rPr lang="pl-PL" sz="1600" b="1" dirty="0"/>
            </a:br>
            <a:r>
              <a:rPr lang="pl-PL" sz="1600" b="1" dirty="0"/>
              <a:t>druga linijka</a:t>
            </a:r>
          </a:p>
        </p:txBody>
      </p:sp>
      <p:sp>
        <p:nvSpPr>
          <p:cNvPr id="6" name="pole tekstowe 3">
            <a:extLst>
              <a:ext uri="{FF2B5EF4-FFF2-40B4-BE49-F238E27FC236}">
                <a16:creationId xmlns:a16="http://schemas.microsoft.com/office/drawing/2014/main" id="{A70B6BB6-1C9A-43A1-9480-5EFB9FB1C993}"/>
              </a:ext>
            </a:extLst>
          </p:cNvPr>
          <p:cNvSpPr txBox="1"/>
          <p:nvPr userDrawn="1"/>
        </p:nvSpPr>
        <p:spPr>
          <a:xfrm>
            <a:off x="323205" y="736847"/>
            <a:ext cx="1965994" cy="442912"/>
          </a:xfrm>
          <a:prstGeom prst="rect">
            <a:avLst/>
          </a:prstGeom>
          <a:solidFill>
            <a:schemeClr val="accent1">
              <a:lumMod val="50000"/>
            </a:schemeClr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defPPr>
              <a:defRPr lang="pl-PL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l-PL" sz="1100" b="1" dirty="0"/>
              <a:t>Potrzeby społeczno-gospodarcze</a:t>
            </a:r>
          </a:p>
        </p:txBody>
      </p:sp>
      <p:sp>
        <p:nvSpPr>
          <p:cNvPr id="7" name="pole tekstowe 6">
            <a:extLst>
              <a:ext uri="{FF2B5EF4-FFF2-40B4-BE49-F238E27FC236}">
                <a16:creationId xmlns:a16="http://schemas.microsoft.com/office/drawing/2014/main" id="{72E29F2B-C69E-4059-9510-FA02E41EAD32}"/>
              </a:ext>
            </a:extLst>
          </p:cNvPr>
          <p:cNvSpPr txBox="1"/>
          <p:nvPr userDrawn="1"/>
        </p:nvSpPr>
        <p:spPr>
          <a:xfrm>
            <a:off x="2450100" y="736847"/>
            <a:ext cx="1799370" cy="442912"/>
          </a:xfrm>
          <a:prstGeom prst="rect">
            <a:avLst/>
          </a:prstGeom>
          <a:solidFill>
            <a:schemeClr val="accent1">
              <a:lumMod val="50000"/>
            </a:schemeClr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defPPr>
              <a:defRPr lang="pl-PL"/>
            </a:defPPr>
            <a:lvl1pPr algn="ctr">
              <a:defRPr sz="1100" b="1"/>
            </a:lvl1pPr>
          </a:lstStyle>
          <a:p>
            <a:r>
              <a:rPr lang="pl-PL" dirty="0"/>
              <a:t>Typ interwencji</a:t>
            </a:r>
          </a:p>
        </p:txBody>
      </p:sp>
      <p:sp>
        <p:nvSpPr>
          <p:cNvPr id="9" name="pole tekstowe 8">
            <a:extLst>
              <a:ext uri="{FF2B5EF4-FFF2-40B4-BE49-F238E27FC236}">
                <a16:creationId xmlns:a16="http://schemas.microsoft.com/office/drawing/2014/main" id="{8A02B5E3-EE9F-463D-9FCA-8BA127F2EC17}"/>
              </a:ext>
            </a:extLst>
          </p:cNvPr>
          <p:cNvSpPr txBox="1"/>
          <p:nvPr userDrawn="1"/>
        </p:nvSpPr>
        <p:spPr>
          <a:xfrm>
            <a:off x="4410371" y="737763"/>
            <a:ext cx="3524250" cy="441996"/>
          </a:xfrm>
          <a:prstGeom prst="rect">
            <a:avLst/>
          </a:prstGeom>
          <a:solidFill>
            <a:schemeClr val="accent1">
              <a:lumMod val="50000"/>
            </a:schemeClr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defPPr>
              <a:defRPr lang="pl-PL"/>
            </a:defPPr>
            <a:lvl1pPr algn="ctr">
              <a:defRPr sz="1100" b="1"/>
            </a:lvl1pPr>
          </a:lstStyle>
          <a:p>
            <a:r>
              <a:rPr lang="pl-PL" dirty="0"/>
              <a:t>Produkt</a:t>
            </a:r>
          </a:p>
        </p:txBody>
      </p:sp>
      <p:sp>
        <p:nvSpPr>
          <p:cNvPr id="10" name="pole tekstowe 9">
            <a:extLst>
              <a:ext uri="{FF2B5EF4-FFF2-40B4-BE49-F238E27FC236}">
                <a16:creationId xmlns:a16="http://schemas.microsoft.com/office/drawing/2014/main" id="{F4D12ED3-14CE-4876-AEAC-DD83D4A6C45A}"/>
              </a:ext>
            </a:extLst>
          </p:cNvPr>
          <p:cNvSpPr txBox="1"/>
          <p:nvPr userDrawn="1"/>
        </p:nvSpPr>
        <p:spPr>
          <a:xfrm>
            <a:off x="8095522" y="736847"/>
            <a:ext cx="1723687" cy="441996"/>
          </a:xfrm>
          <a:prstGeom prst="rect">
            <a:avLst/>
          </a:prstGeom>
          <a:solidFill>
            <a:schemeClr val="accent1">
              <a:lumMod val="50000"/>
            </a:schemeClr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defPPr>
              <a:defRPr lang="pl-PL"/>
            </a:defPPr>
            <a:lvl1pPr algn="ctr">
              <a:defRPr sz="1100" b="1"/>
            </a:lvl1pPr>
          </a:lstStyle>
          <a:p>
            <a:r>
              <a:rPr lang="pl-PL" dirty="0"/>
              <a:t>Rezultat strategiczny</a:t>
            </a:r>
          </a:p>
        </p:txBody>
      </p:sp>
      <p:sp>
        <p:nvSpPr>
          <p:cNvPr id="12" name="pole tekstowe 11">
            <a:extLst>
              <a:ext uri="{FF2B5EF4-FFF2-40B4-BE49-F238E27FC236}">
                <a16:creationId xmlns:a16="http://schemas.microsoft.com/office/drawing/2014/main" id="{135FD6CF-ED3C-461B-8B1C-25819267283A}"/>
              </a:ext>
            </a:extLst>
          </p:cNvPr>
          <p:cNvSpPr txBox="1"/>
          <p:nvPr userDrawn="1"/>
        </p:nvSpPr>
        <p:spPr>
          <a:xfrm>
            <a:off x="9985385" y="736847"/>
            <a:ext cx="1883410" cy="441079"/>
          </a:xfrm>
          <a:prstGeom prst="rect">
            <a:avLst/>
          </a:prstGeom>
          <a:solidFill>
            <a:schemeClr val="accent1">
              <a:lumMod val="50000"/>
            </a:schemeClr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defPPr>
              <a:defRPr lang="pl-PL"/>
            </a:defPPr>
            <a:lvl1pPr algn="ctr">
              <a:defRPr sz="1100" b="1"/>
            </a:lvl1pPr>
          </a:lstStyle>
          <a:p>
            <a:r>
              <a:rPr lang="pl-PL" dirty="0"/>
              <a:t>Czynniki zewnętrzne</a:t>
            </a:r>
          </a:p>
        </p:txBody>
      </p:sp>
      <p:sp>
        <p:nvSpPr>
          <p:cNvPr id="13" name="pole tekstowe 12">
            <a:extLst>
              <a:ext uri="{FF2B5EF4-FFF2-40B4-BE49-F238E27FC236}">
                <a16:creationId xmlns:a16="http://schemas.microsoft.com/office/drawing/2014/main" id="{0372DDCF-D1FA-4563-AF2E-CD19174A39AD}"/>
              </a:ext>
            </a:extLst>
          </p:cNvPr>
          <p:cNvSpPr txBox="1"/>
          <p:nvPr userDrawn="1"/>
        </p:nvSpPr>
        <p:spPr>
          <a:xfrm>
            <a:off x="9664725" y="6138077"/>
            <a:ext cx="25717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800" b="1" dirty="0"/>
              <a:t>          </a:t>
            </a:r>
            <a:r>
              <a:rPr lang="pl-PL" sz="800" b="1" dirty="0">
                <a:solidFill>
                  <a:schemeClr val="accent3"/>
                </a:solidFill>
              </a:rPr>
              <a:t>       </a:t>
            </a:r>
            <a:r>
              <a:rPr lang="pl-PL" sz="800" b="1" dirty="0">
                <a:solidFill>
                  <a:schemeClr val="bg1">
                    <a:lumMod val="50000"/>
                  </a:schemeClr>
                </a:solidFill>
              </a:rPr>
              <a:t>Zmiana w zakresie działań, typu interwencji wskaźników Programu </a:t>
            </a:r>
          </a:p>
        </p:txBody>
      </p:sp>
      <p:sp>
        <p:nvSpPr>
          <p:cNvPr id="14" name="pole tekstowe 13">
            <a:extLst>
              <a:ext uri="{FF2B5EF4-FFF2-40B4-BE49-F238E27FC236}">
                <a16:creationId xmlns:a16="http://schemas.microsoft.com/office/drawing/2014/main" id="{36BE9587-D16A-4288-B08E-457BA315DD0F}"/>
              </a:ext>
            </a:extLst>
          </p:cNvPr>
          <p:cNvSpPr txBox="1"/>
          <p:nvPr userDrawn="1"/>
        </p:nvSpPr>
        <p:spPr>
          <a:xfrm>
            <a:off x="9664725" y="6477547"/>
            <a:ext cx="252473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800" b="1" dirty="0"/>
              <a:t>                 Zmiana w zakresie problemów diagnozowanych na etapie przygotowania Programu </a:t>
            </a:r>
          </a:p>
        </p:txBody>
      </p:sp>
      <p:sp>
        <p:nvSpPr>
          <p:cNvPr id="15" name="Prostokąt 14">
            <a:extLst>
              <a:ext uri="{FF2B5EF4-FFF2-40B4-BE49-F238E27FC236}">
                <a16:creationId xmlns:a16="http://schemas.microsoft.com/office/drawing/2014/main" id="{353E2733-A277-4022-ABD9-106C15F581DE}"/>
              </a:ext>
            </a:extLst>
          </p:cNvPr>
          <p:cNvSpPr/>
          <p:nvPr userDrawn="1"/>
        </p:nvSpPr>
        <p:spPr>
          <a:xfrm>
            <a:off x="9786979" y="6197601"/>
            <a:ext cx="315809" cy="74828"/>
          </a:xfrm>
          <a:prstGeom prst="rect">
            <a:avLst/>
          </a:prstGeom>
          <a:noFill/>
          <a:ln w="190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6" name="Prostokąt 15">
            <a:extLst>
              <a:ext uri="{FF2B5EF4-FFF2-40B4-BE49-F238E27FC236}">
                <a16:creationId xmlns:a16="http://schemas.microsoft.com/office/drawing/2014/main" id="{3AD8186C-717F-40F9-9A3D-8F1045846324}"/>
              </a:ext>
            </a:extLst>
          </p:cNvPr>
          <p:cNvSpPr/>
          <p:nvPr userDrawn="1"/>
        </p:nvSpPr>
        <p:spPr>
          <a:xfrm>
            <a:off x="9792483" y="6536155"/>
            <a:ext cx="304800" cy="77748"/>
          </a:xfrm>
          <a:prstGeom prst="rect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9924311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>
            <a:extLst>
              <a:ext uri="{FF2B5EF4-FFF2-40B4-BE49-F238E27FC236}">
                <a16:creationId xmlns:a16="http://schemas.microsoft.com/office/drawing/2014/main" id="{B6505610-8468-4265-AC1C-E5C5368B26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5CB87-A61B-4A0E-87D8-4FACA606BC4B}" type="datetimeFigureOut">
              <a:rPr lang="pl-PL" smtClean="0"/>
              <a:t>18.04.2019</a:t>
            </a:fld>
            <a:endParaRPr lang="pl-PL"/>
          </a:p>
        </p:txBody>
      </p:sp>
      <p:sp>
        <p:nvSpPr>
          <p:cNvPr id="3" name="Symbol zastępczy stopki 2">
            <a:extLst>
              <a:ext uri="{FF2B5EF4-FFF2-40B4-BE49-F238E27FC236}">
                <a16:creationId xmlns:a16="http://schemas.microsoft.com/office/drawing/2014/main" id="{F5C65B8F-FACC-484E-93F2-F6B02CC991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723D6614-B735-4607-B968-AAA6FB331E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64253-FD7E-45B0-BC36-11DED3DC6FBE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3291728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F707FED9-419F-4033-9B30-FCDD940438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7BB3A34C-E37F-40B5-A386-C8F6C1C89B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90C259EE-7E29-43E1-B6D6-DE13114AE86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1905D74D-2E5F-4D9E-B094-52EF6572BD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5CB87-A61B-4A0E-87D8-4FACA606BC4B}" type="datetimeFigureOut">
              <a:rPr lang="pl-PL" smtClean="0"/>
              <a:t>18.04.2019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6EA28979-5BC8-4F28-9F7E-684B12DEF7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73B3BECB-4A66-495C-BF81-4A148CF0A8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64253-FD7E-45B0-BC36-11DED3DC6FBE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017651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>
            <a:extLst>
              <a:ext uri="{FF2B5EF4-FFF2-40B4-BE49-F238E27FC236}">
                <a16:creationId xmlns:a16="http://schemas.microsoft.com/office/drawing/2014/main" id="{5626D0D7-941E-40A6-8350-02147D9471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CAC44BC4-8DC7-4D33-AAE8-33E017F14DE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02F1909E-2A7D-4D4F-8D4E-27C9F354351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25CB87-A61B-4A0E-87D8-4FACA606BC4B}" type="datetimeFigureOut">
              <a:rPr lang="pl-PL" smtClean="0"/>
              <a:t>18.04.2019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727F05B6-A4E0-4708-B3F5-1F9C0D66C92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8E0100A5-4C24-41FA-A2EA-FF59448C0D2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664253-FD7E-45B0-BC36-11DED3DC6FBE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1093221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60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>
            <a:extLst>
              <a:ext uri="{FF2B5EF4-FFF2-40B4-BE49-F238E27FC236}">
                <a16:creationId xmlns:a16="http://schemas.microsoft.com/office/drawing/2014/main" id="{93F6EED7-95DA-479D-AA02-9F6DFA1681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3932"/>
            <a:ext cx="10515600" cy="605259"/>
          </a:xfrm>
        </p:spPr>
        <p:txBody>
          <a:bodyPr anchor="ctr">
            <a:normAutofit/>
          </a:bodyPr>
          <a:lstStyle/>
          <a:p>
            <a:pPr algn="ctr"/>
            <a:r>
              <a:rPr lang="pl-PL" b="1" dirty="0"/>
              <a:t>Oś Priorytetowa I  GOSPODARKA, INNOWACJE, NOWOCZESNE TECHNOLOGIE (EFRR) (CT1)</a:t>
            </a:r>
          </a:p>
        </p:txBody>
      </p:sp>
      <p:grpSp>
        <p:nvGrpSpPr>
          <p:cNvPr id="3" name="Grupa 2">
            <a:extLst>
              <a:ext uri="{FF2B5EF4-FFF2-40B4-BE49-F238E27FC236}">
                <a16:creationId xmlns:a16="http://schemas.microsoft.com/office/drawing/2014/main" id="{E1507497-03E8-4D87-870E-D0C45D8667AF}"/>
              </a:ext>
            </a:extLst>
          </p:cNvPr>
          <p:cNvGrpSpPr/>
          <p:nvPr/>
        </p:nvGrpSpPr>
        <p:grpSpPr>
          <a:xfrm>
            <a:off x="2357042" y="2252109"/>
            <a:ext cx="1304596" cy="3784075"/>
            <a:chOff x="2104749" y="2356939"/>
            <a:chExt cx="1304596" cy="3784075"/>
          </a:xfrm>
        </p:grpSpPr>
        <p:sp>
          <p:nvSpPr>
            <p:cNvPr id="29" name="pole tekstowe 28">
              <a:extLst>
                <a:ext uri="{FF2B5EF4-FFF2-40B4-BE49-F238E27FC236}">
                  <a16:creationId xmlns:a16="http://schemas.microsoft.com/office/drawing/2014/main" id="{FA4EA80B-A216-4F36-9DAD-AD6EA056D3C1}"/>
                </a:ext>
              </a:extLst>
            </p:cNvPr>
            <p:cNvSpPr txBox="1"/>
            <p:nvPr/>
          </p:nvSpPr>
          <p:spPr>
            <a:xfrm>
              <a:off x="2104749" y="2356939"/>
              <a:ext cx="1294935" cy="748075"/>
            </a:xfrm>
            <a:prstGeom prst="rect">
              <a:avLst/>
            </a:prstGeom>
            <a:ln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pl-PL" sz="1000" dirty="0"/>
                <a:t>Projekty badawczo-rozwojowe przedsiębiorstw (Działanie 1.1, PI 1b) </a:t>
              </a:r>
            </a:p>
          </p:txBody>
        </p:sp>
        <p:sp>
          <p:nvSpPr>
            <p:cNvPr id="33" name="pole tekstowe 32">
              <a:extLst>
                <a:ext uri="{FF2B5EF4-FFF2-40B4-BE49-F238E27FC236}">
                  <a16:creationId xmlns:a16="http://schemas.microsoft.com/office/drawing/2014/main" id="{E1BF1130-C6A7-49CC-9D2C-64E5A72CE8C6}"/>
                </a:ext>
              </a:extLst>
            </p:cNvPr>
            <p:cNvSpPr txBox="1"/>
            <p:nvPr/>
          </p:nvSpPr>
          <p:spPr>
            <a:xfrm>
              <a:off x="2107863" y="3941185"/>
              <a:ext cx="1301482" cy="789626"/>
            </a:xfrm>
            <a:prstGeom prst="rect">
              <a:avLst/>
            </a:prstGeom>
            <a:ln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pl-PL" sz="1000" dirty="0"/>
                <a:t>Rozwój infrastruktury B+R w przedsiębiorstwach (Działanie 1.2, PI 1b) </a:t>
              </a:r>
            </a:p>
            <a:p>
              <a:pPr algn="ctr"/>
              <a:endParaRPr lang="pl-PL" sz="1000" dirty="0"/>
            </a:p>
          </p:txBody>
        </p:sp>
        <p:sp>
          <p:nvSpPr>
            <p:cNvPr id="34" name="pole tekstowe 33">
              <a:extLst>
                <a:ext uri="{FF2B5EF4-FFF2-40B4-BE49-F238E27FC236}">
                  <a16:creationId xmlns:a16="http://schemas.microsoft.com/office/drawing/2014/main" id="{DBAD715D-706A-42F1-AA2A-21373230E40D}"/>
                </a:ext>
              </a:extLst>
            </p:cNvPr>
            <p:cNvSpPr txBox="1"/>
            <p:nvPr/>
          </p:nvSpPr>
          <p:spPr>
            <a:xfrm>
              <a:off x="2113068" y="5275112"/>
              <a:ext cx="1281032" cy="865902"/>
            </a:xfrm>
            <a:prstGeom prst="rect">
              <a:avLst/>
            </a:prstGeom>
            <a:ln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pl-PL" sz="1000" dirty="0"/>
                <a:t>Rozwój publicznej infrastruktury badawczej </a:t>
              </a:r>
              <a:br>
                <a:rPr lang="pl-PL" sz="1000" dirty="0"/>
              </a:br>
              <a:r>
                <a:rPr lang="pl-PL" sz="1000" dirty="0"/>
                <a:t>(Działanie 1.3, PI 1a) </a:t>
              </a:r>
            </a:p>
            <a:p>
              <a:pPr algn="ctr"/>
              <a:endParaRPr lang="pl-PL" sz="1000" dirty="0"/>
            </a:p>
          </p:txBody>
        </p:sp>
      </p:grpSp>
      <p:grpSp>
        <p:nvGrpSpPr>
          <p:cNvPr id="21" name="Grupa 20">
            <a:extLst>
              <a:ext uri="{FF2B5EF4-FFF2-40B4-BE49-F238E27FC236}">
                <a16:creationId xmlns:a16="http://schemas.microsoft.com/office/drawing/2014/main" id="{38ECD8B1-897A-4741-A9A9-E1E2D162A764}"/>
              </a:ext>
            </a:extLst>
          </p:cNvPr>
          <p:cNvGrpSpPr/>
          <p:nvPr/>
        </p:nvGrpSpPr>
        <p:grpSpPr>
          <a:xfrm>
            <a:off x="290647" y="1344631"/>
            <a:ext cx="1796359" cy="5030301"/>
            <a:chOff x="140180" y="1462740"/>
            <a:chExt cx="1796359" cy="5030301"/>
          </a:xfrm>
        </p:grpSpPr>
        <p:sp>
          <p:nvSpPr>
            <p:cNvPr id="26" name="pole tekstowe 25">
              <a:extLst>
                <a:ext uri="{FF2B5EF4-FFF2-40B4-BE49-F238E27FC236}">
                  <a16:creationId xmlns:a16="http://schemas.microsoft.com/office/drawing/2014/main" id="{568D9030-F528-4FD7-96F5-8834E308E3D1}"/>
                </a:ext>
              </a:extLst>
            </p:cNvPr>
            <p:cNvSpPr txBox="1"/>
            <p:nvPr/>
          </p:nvSpPr>
          <p:spPr>
            <a:xfrm>
              <a:off x="140180" y="4835194"/>
              <a:ext cx="1772548" cy="1657847"/>
            </a:xfrm>
            <a:prstGeom prst="rect">
              <a:avLst/>
            </a:prstGeom>
            <a:ln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pl-PL" sz="1000" dirty="0"/>
                <a:t>Działalność podmiotów zdolnych do samodzielnej, planowej działalności proinnowacyjnej  prowadzona w izolacji (niski poziom współpracy  pomiędzy jednostkami  sektora nauki i B+R z przedsiębiorstwami  oraz pomiędzy samymi przedsiębiorstwami)</a:t>
              </a:r>
            </a:p>
          </p:txBody>
        </p:sp>
        <p:sp>
          <p:nvSpPr>
            <p:cNvPr id="27" name="pole tekstowe 26">
              <a:extLst>
                <a:ext uri="{FF2B5EF4-FFF2-40B4-BE49-F238E27FC236}">
                  <a16:creationId xmlns:a16="http://schemas.microsoft.com/office/drawing/2014/main" id="{9FB0D558-FE35-46FF-8CE4-83D6F3478E19}"/>
                </a:ext>
              </a:extLst>
            </p:cNvPr>
            <p:cNvSpPr txBox="1"/>
            <p:nvPr/>
          </p:nvSpPr>
          <p:spPr>
            <a:xfrm>
              <a:off x="163990" y="4033760"/>
              <a:ext cx="1758259" cy="604476"/>
            </a:xfrm>
            <a:prstGeom prst="rect">
              <a:avLst/>
            </a:prstGeom>
            <a:ln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pl-PL" sz="1000" dirty="0"/>
                <a:t>Niski poziom innowacyjności zachodniopomorskich przedsiębiorstw</a:t>
              </a:r>
            </a:p>
          </p:txBody>
        </p:sp>
        <p:sp>
          <p:nvSpPr>
            <p:cNvPr id="28" name="pole tekstowe 27">
              <a:extLst>
                <a:ext uri="{FF2B5EF4-FFF2-40B4-BE49-F238E27FC236}">
                  <a16:creationId xmlns:a16="http://schemas.microsoft.com/office/drawing/2014/main" id="{4E5558BC-EC42-4293-8886-499A85CA71AC}"/>
                </a:ext>
              </a:extLst>
            </p:cNvPr>
            <p:cNvSpPr txBox="1"/>
            <p:nvPr/>
          </p:nvSpPr>
          <p:spPr>
            <a:xfrm>
              <a:off x="163990" y="1462740"/>
              <a:ext cx="1772549" cy="764519"/>
            </a:xfrm>
            <a:prstGeom prst="rect">
              <a:avLst/>
            </a:prstGeom>
            <a:ln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pl-PL" sz="1000" dirty="0"/>
                <a:t>Zaplecze B+R nie w pełni dostosowane do potrzeb nowoczesnej gospodarki regionu</a:t>
              </a:r>
            </a:p>
          </p:txBody>
        </p:sp>
        <p:sp>
          <p:nvSpPr>
            <p:cNvPr id="32" name="pole tekstowe 31">
              <a:extLst>
                <a:ext uri="{FF2B5EF4-FFF2-40B4-BE49-F238E27FC236}">
                  <a16:creationId xmlns:a16="http://schemas.microsoft.com/office/drawing/2014/main" id="{E10D312E-8F0E-41F8-8B92-55A198AA7D67}"/>
                </a:ext>
              </a:extLst>
            </p:cNvPr>
            <p:cNvSpPr txBox="1"/>
            <p:nvPr/>
          </p:nvSpPr>
          <p:spPr>
            <a:xfrm>
              <a:off x="145717" y="2429793"/>
              <a:ext cx="1772549" cy="602369"/>
            </a:xfrm>
            <a:prstGeom prst="rect">
              <a:avLst/>
            </a:prstGeom>
            <a:ln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pl-PL" sz="1000" dirty="0"/>
                <a:t>Ciężar współpracy sfery B+R z gospodarką spoczywający na uczelniach</a:t>
              </a:r>
            </a:p>
          </p:txBody>
        </p:sp>
        <p:sp>
          <p:nvSpPr>
            <p:cNvPr id="35" name="pole tekstowe 34">
              <a:extLst>
                <a:ext uri="{FF2B5EF4-FFF2-40B4-BE49-F238E27FC236}">
                  <a16:creationId xmlns:a16="http://schemas.microsoft.com/office/drawing/2014/main" id="{0DA99894-A887-4B82-9E58-559C6BA72090}"/>
                </a:ext>
              </a:extLst>
            </p:cNvPr>
            <p:cNvSpPr txBox="1"/>
            <p:nvPr/>
          </p:nvSpPr>
          <p:spPr>
            <a:xfrm>
              <a:off x="156546" y="3232326"/>
              <a:ext cx="1758259" cy="604476"/>
            </a:xfrm>
            <a:prstGeom prst="rect">
              <a:avLst/>
            </a:prstGeom>
            <a:ln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pl-PL" sz="1000" dirty="0"/>
                <a:t>Niski poziom nakładów na  B+R</a:t>
              </a:r>
            </a:p>
          </p:txBody>
        </p:sp>
      </p:grpSp>
      <p:sp>
        <p:nvSpPr>
          <p:cNvPr id="36" name="pole tekstowe 35">
            <a:extLst>
              <a:ext uri="{FF2B5EF4-FFF2-40B4-BE49-F238E27FC236}">
                <a16:creationId xmlns:a16="http://schemas.microsoft.com/office/drawing/2014/main" id="{898C955E-B4FD-419C-BF86-92D41AA82B30}"/>
              </a:ext>
            </a:extLst>
          </p:cNvPr>
          <p:cNvSpPr txBox="1">
            <a:spLocks/>
          </p:cNvSpPr>
          <p:nvPr/>
        </p:nvSpPr>
        <p:spPr>
          <a:xfrm>
            <a:off x="4092237" y="3673236"/>
            <a:ext cx="2340000" cy="327132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pl-PL" sz="800" dirty="0"/>
              <a:t>Inwestycje prywatne uzupełniające wsparcie publiczne dla przedsiębiorstw (dotacje)(CI ) [zł]</a:t>
            </a:r>
          </a:p>
        </p:txBody>
      </p:sp>
      <p:sp>
        <p:nvSpPr>
          <p:cNvPr id="37" name="pole tekstowe 36">
            <a:extLst>
              <a:ext uri="{FF2B5EF4-FFF2-40B4-BE49-F238E27FC236}">
                <a16:creationId xmlns:a16="http://schemas.microsoft.com/office/drawing/2014/main" id="{5A3FAE44-A61B-4D7B-B4BA-75587A0B6A74}"/>
              </a:ext>
            </a:extLst>
          </p:cNvPr>
          <p:cNvSpPr txBox="1">
            <a:spLocks/>
          </p:cNvSpPr>
          <p:nvPr/>
        </p:nvSpPr>
        <p:spPr>
          <a:xfrm>
            <a:off x="4094129" y="2539568"/>
            <a:ext cx="2340000" cy="203238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pl-PL" sz="800" dirty="0"/>
              <a:t>Liczba realizowanych projektów B+R [szt.]</a:t>
            </a:r>
          </a:p>
        </p:txBody>
      </p:sp>
      <p:sp>
        <p:nvSpPr>
          <p:cNvPr id="41" name="pole tekstowe 40">
            <a:extLst>
              <a:ext uri="{FF2B5EF4-FFF2-40B4-BE49-F238E27FC236}">
                <a16:creationId xmlns:a16="http://schemas.microsoft.com/office/drawing/2014/main" id="{90C07145-BADD-4D44-BBA5-4A987B322FFB}"/>
              </a:ext>
            </a:extLst>
          </p:cNvPr>
          <p:cNvSpPr txBox="1">
            <a:spLocks/>
          </p:cNvSpPr>
          <p:nvPr/>
        </p:nvSpPr>
        <p:spPr>
          <a:xfrm>
            <a:off x="4088455" y="2898609"/>
            <a:ext cx="2340000" cy="327133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pl-PL" sz="800" dirty="0"/>
              <a:t>Liczba przedsiębiorstw wspartych w zakresie prowadzenia prac B+R [szt.]</a:t>
            </a:r>
          </a:p>
        </p:txBody>
      </p:sp>
      <p:sp>
        <p:nvSpPr>
          <p:cNvPr id="42" name="pole tekstowe 41">
            <a:extLst>
              <a:ext uri="{FF2B5EF4-FFF2-40B4-BE49-F238E27FC236}">
                <a16:creationId xmlns:a16="http://schemas.microsoft.com/office/drawing/2014/main" id="{FDE7094E-D89C-4636-8E51-A2F3BF9F801B}"/>
              </a:ext>
            </a:extLst>
          </p:cNvPr>
          <p:cNvSpPr txBox="1">
            <a:spLocks/>
          </p:cNvSpPr>
          <p:nvPr/>
        </p:nvSpPr>
        <p:spPr>
          <a:xfrm>
            <a:off x="4095269" y="3279774"/>
            <a:ext cx="2340000" cy="320977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pl-PL" sz="800" dirty="0"/>
              <a:t>Liczba przedsiębiorstw wspartych w zakresie wdrożenia wyników prac B+R [szt.]</a:t>
            </a:r>
          </a:p>
        </p:txBody>
      </p:sp>
      <p:sp>
        <p:nvSpPr>
          <p:cNvPr id="50" name="pole tekstowe 49">
            <a:extLst>
              <a:ext uri="{FF2B5EF4-FFF2-40B4-BE49-F238E27FC236}">
                <a16:creationId xmlns:a16="http://schemas.microsoft.com/office/drawing/2014/main" id="{74202F84-18E7-46DF-9A69-61C265EDFFEF}"/>
              </a:ext>
            </a:extLst>
          </p:cNvPr>
          <p:cNvSpPr txBox="1">
            <a:spLocks/>
          </p:cNvSpPr>
          <p:nvPr/>
        </p:nvSpPr>
        <p:spPr>
          <a:xfrm>
            <a:off x="4087838" y="5164902"/>
            <a:ext cx="2340000" cy="340582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pl-PL" sz="800" dirty="0"/>
              <a:t>Nakłady inwestycyjne na zakup aparatury naukowo-badawczej [zł]</a:t>
            </a:r>
          </a:p>
        </p:txBody>
      </p:sp>
      <p:sp>
        <p:nvSpPr>
          <p:cNvPr id="51" name="pole tekstowe 50">
            <a:extLst>
              <a:ext uri="{FF2B5EF4-FFF2-40B4-BE49-F238E27FC236}">
                <a16:creationId xmlns:a16="http://schemas.microsoft.com/office/drawing/2014/main" id="{BE3741A8-BA56-4D08-BD34-3C1995C563C6}"/>
              </a:ext>
            </a:extLst>
          </p:cNvPr>
          <p:cNvSpPr txBox="1">
            <a:spLocks/>
          </p:cNvSpPr>
          <p:nvPr/>
        </p:nvSpPr>
        <p:spPr>
          <a:xfrm>
            <a:off x="4088455" y="4825121"/>
            <a:ext cx="2340000" cy="220765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pl-PL" sz="800" dirty="0"/>
              <a:t>Liczba wspartych laboratoriów badawczych [szt.]</a:t>
            </a:r>
          </a:p>
        </p:txBody>
      </p:sp>
      <p:sp>
        <p:nvSpPr>
          <p:cNvPr id="52" name="pole tekstowe 51">
            <a:extLst>
              <a:ext uri="{FF2B5EF4-FFF2-40B4-BE49-F238E27FC236}">
                <a16:creationId xmlns:a16="http://schemas.microsoft.com/office/drawing/2014/main" id="{564FDE6B-C605-4A68-978A-50D270630AA2}"/>
              </a:ext>
            </a:extLst>
          </p:cNvPr>
          <p:cNvSpPr txBox="1">
            <a:spLocks/>
          </p:cNvSpPr>
          <p:nvPr/>
        </p:nvSpPr>
        <p:spPr>
          <a:xfrm>
            <a:off x="4094831" y="4265794"/>
            <a:ext cx="2340000" cy="364252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pl-PL" sz="800" dirty="0"/>
              <a:t>Liczba przedsiębiorstw ponoszących nakłady inwestycyjne na działalność B+R [szt.]</a:t>
            </a:r>
          </a:p>
        </p:txBody>
      </p:sp>
      <p:sp>
        <p:nvSpPr>
          <p:cNvPr id="55" name="pole tekstowe 54">
            <a:extLst>
              <a:ext uri="{FF2B5EF4-FFF2-40B4-BE49-F238E27FC236}">
                <a16:creationId xmlns:a16="http://schemas.microsoft.com/office/drawing/2014/main" id="{0F24951B-82EE-4FA4-AC7A-52BE422ABC9B}"/>
              </a:ext>
            </a:extLst>
          </p:cNvPr>
          <p:cNvSpPr txBox="1"/>
          <p:nvPr/>
        </p:nvSpPr>
        <p:spPr>
          <a:xfrm>
            <a:off x="8646785" y="4867693"/>
            <a:ext cx="1320738" cy="699858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pl-PL" sz="1000" dirty="0"/>
              <a:t>Nakłady na działalność B+R w relacji do PKB</a:t>
            </a:r>
            <a:endParaRPr lang="pl-PL" sz="1000" dirty="0">
              <a:solidFill>
                <a:schemeClr val="tx1"/>
              </a:solidFill>
            </a:endParaRPr>
          </a:p>
        </p:txBody>
      </p:sp>
      <p:sp>
        <p:nvSpPr>
          <p:cNvPr id="56" name="Nawias klamrowy otwierający 55">
            <a:extLst>
              <a:ext uri="{FF2B5EF4-FFF2-40B4-BE49-F238E27FC236}">
                <a16:creationId xmlns:a16="http://schemas.microsoft.com/office/drawing/2014/main" id="{138439E8-4657-493F-A056-6B9EEE6C3789}"/>
              </a:ext>
            </a:extLst>
          </p:cNvPr>
          <p:cNvSpPr/>
          <p:nvPr/>
        </p:nvSpPr>
        <p:spPr>
          <a:xfrm>
            <a:off x="3876353" y="1362652"/>
            <a:ext cx="200639" cy="2632185"/>
          </a:xfrm>
          <a:prstGeom prst="leftBrace">
            <a:avLst>
              <a:gd name="adj1" fmla="val 8333"/>
              <a:gd name="adj2" fmla="val 47823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57" name="Nawias klamrowy otwierający 56">
            <a:extLst>
              <a:ext uri="{FF2B5EF4-FFF2-40B4-BE49-F238E27FC236}">
                <a16:creationId xmlns:a16="http://schemas.microsoft.com/office/drawing/2014/main" id="{4BEE2A3F-8463-4E7F-B42C-ED3639AB355B}"/>
              </a:ext>
            </a:extLst>
          </p:cNvPr>
          <p:cNvSpPr/>
          <p:nvPr/>
        </p:nvSpPr>
        <p:spPr>
          <a:xfrm>
            <a:off x="3705913" y="2898609"/>
            <a:ext cx="371079" cy="2606876"/>
          </a:xfrm>
          <a:prstGeom prst="leftBrace">
            <a:avLst>
              <a:gd name="adj1" fmla="val 8333"/>
              <a:gd name="adj2" fmla="val 49899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58" name="Nawias klamrowy zamykający 57">
            <a:extLst>
              <a:ext uri="{FF2B5EF4-FFF2-40B4-BE49-F238E27FC236}">
                <a16:creationId xmlns:a16="http://schemas.microsoft.com/office/drawing/2014/main" id="{D0A74DF0-14DF-488E-A81C-446AB94B21EB}"/>
              </a:ext>
            </a:extLst>
          </p:cNvPr>
          <p:cNvSpPr/>
          <p:nvPr/>
        </p:nvSpPr>
        <p:spPr>
          <a:xfrm>
            <a:off x="6411205" y="2898609"/>
            <a:ext cx="129130" cy="2596739"/>
          </a:xfrm>
          <a:prstGeom prst="rightBrace">
            <a:avLst>
              <a:gd name="adj1" fmla="val 28920"/>
              <a:gd name="adj2" fmla="val 6387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59" name="pole tekstowe 58">
            <a:extLst>
              <a:ext uri="{FF2B5EF4-FFF2-40B4-BE49-F238E27FC236}">
                <a16:creationId xmlns:a16="http://schemas.microsoft.com/office/drawing/2014/main" id="{B216108A-534A-4AFB-8E15-C5B2F74F0C1F}"/>
              </a:ext>
            </a:extLst>
          </p:cNvPr>
          <p:cNvSpPr txBox="1"/>
          <p:nvPr/>
        </p:nvSpPr>
        <p:spPr>
          <a:xfrm>
            <a:off x="8646785" y="2526380"/>
            <a:ext cx="1320738" cy="947608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pl-PL" sz="1000" dirty="0"/>
              <a:t>Nakłady sektora przedsiębiorstw na działalność B+R w relacji do PKB (BERD)</a:t>
            </a:r>
            <a:endParaRPr lang="pl-PL" sz="1000" dirty="0">
              <a:solidFill>
                <a:schemeClr val="tx1"/>
              </a:solidFill>
            </a:endParaRPr>
          </a:p>
        </p:txBody>
      </p:sp>
      <p:sp>
        <p:nvSpPr>
          <p:cNvPr id="60" name="pole tekstowe 59">
            <a:extLst>
              <a:ext uri="{FF2B5EF4-FFF2-40B4-BE49-F238E27FC236}">
                <a16:creationId xmlns:a16="http://schemas.microsoft.com/office/drawing/2014/main" id="{01579F4B-1C5E-4140-B3FC-DFAA1E26A72B}"/>
              </a:ext>
            </a:extLst>
          </p:cNvPr>
          <p:cNvSpPr txBox="1">
            <a:spLocks/>
          </p:cNvSpPr>
          <p:nvPr/>
        </p:nvSpPr>
        <p:spPr>
          <a:xfrm>
            <a:off x="4091851" y="1362652"/>
            <a:ext cx="2340000" cy="341192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pl-PL" sz="800" dirty="0"/>
              <a:t>Liczba przedsiębiorstw otrzymujących wsparcie (CI ) [przedsiębiorstwa]</a:t>
            </a:r>
          </a:p>
        </p:txBody>
      </p:sp>
      <p:sp>
        <p:nvSpPr>
          <p:cNvPr id="61" name="pole tekstowe 60">
            <a:extLst>
              <a:ext uri="{FF2B5EF4-FFF2-40B4-BE49-F238E27FC236}">
                <a16:creationId xmlns:a16="http://schemas.microsoft.com/office/drawing/2014/main" id="{FE455B9C-CAB7-49E8-AC83-8B874FFFC894}"/>
              </a:ext>
            </a:extLst>
          </p:cNvPr>
          <p:cNvSpPr txBox="1">
            <a:spLocks/>
          </p:cNvSpPr>
          <p:nvPr/>
        </p:nvSpPr>
        <p:spPr>
          <a:xfrm>
            <a:off x="4091851" y="1764438"/>
            <a:ext cx="2340000" cy="322233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pl-PL" sz="800" dirty="0"/>
              <a:t>Liczba przedsiębiorstw otrzymujących dotacje (CI ) [przedsiębiorstwa]</a:t>
            </a:r>
          </a:p>
        </p:txBody>
      </p:sp>
      <p:sp>
        <p:nvSpPr>
          <p:cNvPr id="62" name="pole tekstowe 61">
            <a:extLst>
              <a:ext uri="{FF2B5EF4-FFF2-40B4-BE49-F238E27FC236}">
                <a16:creationId xmlns:a16="http://schemas.microsoft.com/office/drawing/2014/main" id="{E2FE07E0-4C46-425E-B72E-D890FD3FD14C}"/>
              </a:ext>
            </a:extLst>
          </p:cNvPr>
          <p:cNvSpPr txBox="1">
            <a:spLocks/>
          </p:cNvSpPr>
          <p:nvPr/>
        </p:nvSpPr>
        <p:spPr>
          <a:xfrm>
            <a:off x="4088455" y="2147265"/>
            <a:ext cx="2340000" cy="341193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pl-PL" sz="800" dirty="0"/>
              <a:t>Liczba przedsiębiorstw współpracujących z ośrodkami badawczymi (CI ) [szt.]</a:t>
            </a:r>
          </a:p>
        </p:txBody>
      </p:sp>
      <p:sp>
        <p:nvSpPr>
          <p:cNvPr id="63" name="Nawias klamrowy otwierający 62">
            <a:extLst>
              <a:ext uri="{FF2B5EF4-FFF2-40B4-BE49-F238E27FC236}">
                <a16:creationId xmlns:a16="http://schemas.microsoft.com/office/drawing/2014/main" id="{22C9BD3B-E9C0-4174-9F67-9B8304354A0F}"/>
              </a:ext>
            </a:extLst>
          </p:cNvPr>
          <p:cNvSpPr/>
          <p:nvPr/>
        </p:nvSpPr>
        <p:spPr>
          <a:xfrm>
            <a:off x="6520249" y="4033760"/>
            <a:ext cx="220352" cy="1020169"/>
          </a:xfrm>
          <a:prstGeom prst="leftBrace">
            <a:avLst>
              <a:gd name="adj1" fmla="val 8333"/>
              <a:gd name="adj2" fmla="val 51764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64" name="pole tekstowe 63">
            <a:extLst>
              <a:ext uri="{FF2B5EF4-FFF2-40B4-BE49-F238E27FC236}">
                <a16:creationId xmlns:a16="http://schemas.microsoft.com/office/drawing/2014/main" id="{F91F10B2-070C-42D0-B82E-D36DFCE3A57F}"/>
              </a:ext>
            </a:extLst>
          </p:cNvPr>
          <p:cNvSpPr txBox="1">
            <a:spLocks/>
          </p:cNvSpPr>
          <p:nvPr/>
        </p:nvSpPr>
        <p:spPr>
          <a:xfrm>
            <a:off x="4087838" y="5728791"/>
            <a:ext cx="2340000" cy="364252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pl-PL" sz="800" dirty="0"/>
              <a:t>Liczba jednostek naukowych ponoszących nakłady inwestycyjne na działalność B+R [szt.]</a:t>
            </a:r>
          </a:p>
        </p:txBody>
      </p:sp>
      <p:sp>
        <p:nvSpPr>
          <p:cNvPr id="65" name="pole tekstowe 64">
            <a:extLst>
              <a:ext uri="{FF2B5EF4-FFF2-40B4-BE49-F238E27FC236}">
                <a16:creationId xmlns:a16="http://schemas.microsoft.com/office/drawing/2014/main" id="{8F52C251-26E2-4634-A241-BAA1B31929C7}"/>
              </a:ext>
            </a:extLst>
          </p:cNvPr>
          <p:cNvSpPr txBox="1">
            <a:spLocks/>
          </p:cNvSpPr>
          <p:nvPr/>
        </p:nvSpPr>
        <p:spPr>
          <a:xfrm>
            <a:off x="4087838" y="6170840"/>
            <a:ext cx="2340000" cy="435700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pl-PL" sz="800" dirty="0"/>
              <a:t>Inwestycje prywatne uzupełniające wsparcie publiczne w projekty w zakresie innowacji lub badań i rozwoju (CI ) [zł]</a:t>
            </a:r>
          </a:p>
        </p:txBody>
      </p:sp>
      <p:sp>
        <p:nvSpPr>
          <p:cNvPr id="66" name="Nawias klamrowy otwierający 65">
            <a:extLst>
              <a:ext uri="{FF2B5EF4-FFF2-40B4-BE49-F238E27FC236}">
                <a16:creationId xmlns:a16="http://schemas.microsoft.com/office/drawing/2014/main" id="{F4FC1609-6AEB-46DD-9415-0B98731777BD}"/>
              </a:ext>
            </a:extLst>
          </p:cNvPr>
          <p:cNvSpPr/>
          <p:nvPr/>
        </p:nvSpPr>
        <p:spPr>
          <a:xfrm>
            <a:off x="3876353" y="4811821"/>
            <a:ext cx="237387" cy="1794720"/>
          </a:xfrm>
          <a:prstGeom prst="leftBrace">
            <a:avLst>
              <a:gd name="adj1" fmla="val 8333"/>
              <a:gd name="adj2" fmla="val 44052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grpSp>
        <p:nvGrpSpPr>
          <p:cNvPr id="23" name="Grupa 22">
            <a:extLst>
              <a:ext uri="{FF2B5EF4-FFF2-40B4-BE49-F238E27FC236}">
                <a16:creationId xmlns:a16="http://schemas.microsoft.com/office/drawing/2014/main" id="{62808CB5-759E-4C5F-869E-967D04DCCB7C}"/>
              </a:ext>
            </a:extLst>
          </p:cNvPr>
          <p:cNvGrpSpPr/>
          <p:nvPr/>
        </p:nvGrpSpPr>
        <p:grpSpPr>
          <a:xfrm>
            <a:off x="6741027" y="1362652"/>
            <a:ext cx="1688246" cy="4927345"/>
            <a:chOff x="6940745" y="1362652"/>
            <a:chExt cx="1688246" cy="4927345"/>
          </a:xfrm>
        </p:grpSpPr>
        <p:sp>
          <p:nvSpPr>
            <p:cNvPr id="30" name="pole tekstowe 29">
              <a:extLst>
                <a:ext uri="{FF2B5EF4-FFF2-40B4-BE49-F238E27FC236}">
                  <a16:creationId xmlns:a16="http://schemas.microsoft.com/office/drawing/2014/main" id="{81C26C7D-B41A-4B55-A189-C01ACD54F80E}"/>
                </a:ext>
              </a:extLst>
            </p:cNvPr>
            <p:cNvSpPr txBox="1"/>
            <p:nvPr/>
          </p:nvSpPr>
          <p:spPr>
            <a:xfrm>
              <a:off x="6940747" y="1362652"/>
              <a:ext cx="1685059" cy="452904"/>
            </a:xfrm>
            <a:prstGeom prst="rect">
              <a:avLst/>
            </a:prstGeom>
            <a:ln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pl-PL" sz="800" dirty="0"/>
                <a:t>Liczba technologii, rozwiązań przetestowanych/gotowych do wdrożenia [szt.]</a:t>
              </a:r>
            </a:p>
          </p:txBody>
        </p:sp>
        <p:sp>
          <p:nvSpPr>
            <p:cNvPr id="43" name="pole tekstowe 42">
              <a:extLst>
                <a:ext uri="{FF2B5EF4-FFF2-40B4-BE49-F238E27FC236}">
                  <a16:creationId xmlns:a16="http://schemas.microsoft.com/office/drawing/2014/main" id="{B82CF532-E33B-469F-A6B7-A815873B9CDF}"/>
                </a:ext>
              </a:extLst>
            </p:cNvPr>
            <p:cNvSpPr txBox="1"/>
            <p:nvPr/>
          </p:nvSpPr>
          <p:spPr>
            <a:xfrm>
              <a:off x="6943669" y="3219978"/>
              <a:ext cx="1685059" cy="375243"/>
            </a:xfrm>
            <a:prstGeom prst="rect">
              <a:avLst/>
            </a:prstGeom>
            <a:ln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pl-PL" sz="800" dirty="0"/>
                <a:t>Liczba wdrożonych wyników prac B+R [szt.]</a:t>
              </a:r>
            </a:p>
          </p:txBody>
        </p:sp>
        <p:sp>
          <p:nvSpPr>
            <p:cNvPr id="47" name="pole tekstowe 46">
              <a:extLst>
                <a:ext uri="{FF2B5EF4-FFF2-40B4-BE49-F238E27FC236}">
                  <a16:creationId xmlns:a16="http://schemas.microsoft.com/office/drawing/2014/main" id="{EAEFA0AC-99CF-4C06-88AD-6A66ABC6DDD4}"/>
                </a:ext>
              </a:extLst>
            </p:cNvPr>
            <p:cNvSpPr txBox="1"/>
            <p:nvPr/>
          </p:nvSpPr>
          <p:spPr>
            <a:xfrm>
              <a:off x="6940746" y="1888307"/>
              <a:ext cx="1685059" cy="370998"/>
            </a:xfrm>
            <a:prstGeom prst="rect">
              <a:avLst/>
            </a:prstGeom>
            <a:ln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pl-PL" sz="800" dirty="0"/>
                <a:t>Liczba dokonanych zgłoszeń patentowych [szt.]</a:t>
              </a:r>
            </a:p>
          </p:txBody>
        </p:sp>
        <p:sp>
          <p:nvSpPr>
            <p:cNvPr id="48" name="pole tekstowe 47">
              <a:extLst>
                <a:ext uri="{FF2B5EF4-FFF2-40B4-BE49-F238E27FC236}">
                  <a16:creationId xmlns:a16="http://schemas.microsoft.com/office/drawing/2014/main" id="{A30A0193-BA51-4DB9-B12D-C3F98976C94C}"/>
                </a:ext>
              </a:extLst>
            </p:cNvPr>
            <p:cNvSpPr txBox="1"/>
            <p:nvPr/>
          </p:nvSpPr>
          <p:spPr>
            <a:xfrm>
              <a:off x="6943932" y="2321488"/>
              <a:ext cx="1685059" cy="370998"/>
            </a:xfrm>
            <a:prstGeom prst="rect">
              <a:avLst/>
            </a:prstGeom>
            <a:ln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pl-PL" sz="800" dirty="0"/>
                <a:t>Liczba zgłoszeń wzorów użytkowych [szt.]</a:t>
              </a:r>
            </a:p>
          </p:txBody>
        </p:sp>
        <p:sp>
          <p:nvSpPr>
            <p:cNvPr id="49" name="pole tekstowe 48">
              <a:extLst>
                <a:ext uri="{FF2B5EF4-FFF2-40B4-BE49-F238E27FC236}">
                  <a16:creationId xmlns:a16="http://schemas.microsoft.com/office/drawing/2014/main" id="{47DE2C0A-7E5D-4A41-AF09-10D4073A392C}"/>
                </a:ext>
              </a:extLst>
            </p:cNvPr>
            <p:cNvSpPr txBox="1"/>
            <p:nvPr/>
          </p:nvSpPr>
          <p:spPr>
            <a:xfrm>
              <a:off x="6943932" y="2770733"/>
              <a:ext cx="1685059" cy="370998"/>
            </a:xfrm>
            <a:prstGeom prst="rect">
              <a:avLst/>
            </a:prstGeom>
            <a:ln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pl-PL" sz="800" dirty="0"/>
                <a:t>Liczba zgłoszeń wzorów przemysłowych [szt.]</a:t>
              </a:r>
            </a:p>
          </p:txBody>
        </p:sp>
        <p:sp>
          <p:nvSpPr>
            <p:cNvPr id="53" name="pole tekstowe 52">
              <a:extLst>
                <a:ext uri="{FF2B5EF4-FFF2-40B4-BE49-F238E27FC236}">
                  <a16:creationId xmlns:a16="http://schemas.microsoft.com/office/drawing/2014/main" id="{E9F7CD8B-16D8-48D1-8F00-62146ADBCFD1}"/>
                </a:ext>
              </a:extLst>
            </p:cNvPr>
            <p:cNvSpPr txBox="1"/>
            <p:nvPr/>
          </p:nvSpPr>
          <p:spPr>
            <a:xfrm>
              <a:off x="6940746" y="4033760"/>
              <a:ext cx="1685059" cy="464067"/>
            </a:xfrm>
            <a:prstGeom prst="rect">
              <a:avLst/>
            </a:prstGeom>
            <a:ln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pl-PL" sz="800" dirty="0"/>
                <a:t>Liczba projektów B+R realizowanych przy wykorzystaniu wspartej infrastruktury badawczej [szt.]</a:t>
              </a:r>
            </a:p>
          </p:txBody>
        </p:sp>
        <p:sp>
          <p:nvSpPr>
            <p:cNvPr id="54" name="pole tekstowe 53">
              <a:extLst>
                <a:ext uri="{FF2B5EF4-FFF2-40B4-BE49-F238E27FC236}">
                  <a16:creationId xmlns:a16="http://schemas.microsoft.com/office/drawing/2014/main" id="{7BC4D0D6-24D7-4175-80F6-507095AA2C7D}"/>
                </a:ext>
              </a:extLst>
            </p:cNvPr>
            <p:cNvSpPr txBox="1"/>
            <p:nvPr/>
          </p:nvSpPr>
          <p:spPr>
            <a:xfrm>
              <a:off x="6940745" y="4589862"/>
              <a:ext cx="1685059" cy="464067"/>
            </a:xfrm>
            <a:prstGeom prst="rect">
              <a:avLst/>
            </a:prstGeom>
            <a:ln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pl-PL" sz="800" dirty="0"/>
                <a:t>Liczba przedsiębiorstw korzystających ze wspartej infrastruktury badawczej [szt.]</a:t>
              </a:r>
            </a:p>
          </p:txBody>
        </p:sp>
        <p:sp>
          <p:nvSpPr>
            <p:cNvPr id="67" name="pole tekstowe 66">
              <a:extLst>
                <a:ext uri="{FF2B5EF4-FFF2-40B4-BE49-F238E27FC236}">
                  <a16:creationId xmlns:a16="http://schemas.microsoft.com/office/drawing/2014/main" id="{36574DC5-2F35-4BA4-A5FD-A61C9BC3E3BF}"/>
                </a:ext>
              </a:extLst>
            </p:cNvPr>
            <p:cNvSpPr txBox="1"/>
            <p:nvPr/>
          </p:nvSpPr>
          <p:spPr>
            <a:xfrm>
              <a:off x="6940745" y="5392064"/>
              <a:ext cx="1685059" cy="464067"/>
            </a:xfrm>
            <a:prstGeom prst="rect">
              <a:avLst/>
            </a:prstGeom>
            <a:ln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pl-PL" sz="800" dirty="0"/>
                <a:t>Liczba naukowców pracujących w ulepszonych obiektach infrastruktury badawczej(CI ) [EPC]</a:t>
              </a:r>
            </a:p>
          </p:txBody>
        </p:sp>
        <p:sp>
          <p:nvSpPr>
            <p:cNvPr id="68" name="pole tekstowe 67">
              <a:extLst>
                <a:ext uri="{FF2B5EF4-FFF2-40B4-BE49-F238E27FC236}">
                  <a16:creationId xmlns:a16="http://schemas.microsoft.com/office/drawing/2014/main" id="{0F4539E5-0AC6-40E5-8754-BF4F7462C728}"/>
                </a:ext>
              </a:extLst>
            </p:cNvPr>
            <p:cNvSpPr txBox="1"/>
            <p:nvPr/>
          </p:nvSpPr>
          <p:spPr>
            <a:xfrm>
              <a:off x="6940745" y="5925744"/>
              <a:ext cx="1685059" cy="364253"/>
            </a:xfrm>
            <a:prstGeom prst="rect">
              <a:avLst/>
            </a:prstGeom>
            <a:ln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pl-PL" sz="800" dirty="0"/>
                <a:t>Przychód z działalności komercyjnej [zł]</a:t>
              </a:r>
            </a:p>
          </p:txBody>
        </p:sp>
      </p:grpSp>
      <p:sp>
        <p:nvSpPr>
          <p:cNvPr id="69" name="Nawias klamrowy otwierający 68">
            <a:extLst>
              <a:ext uri="{FF2B5EF4-FFF2-40B4-BE49-F238E27FC236}">
                <a16:creationId xmlns:a16="http://schemas.microsoft.com/office/drawing/2014/main" id="{759D8827-8FCC-470B-B943-925E14B17782}"/>
              </a:ext>
            </a:extLst>
          </p:cNvPr>
          <p:cNvSpPr/>
          <p:nvPr/>
        </p:nvSpPr>
        <p:spPr>
          <a:xfrm>
            <a:off x="6635524" y="4026482"/>
            <a:ext cx="108427" cy="2256237"/>
          </a:xfrm>
          <a:prstGeom prst="leftBrace">
            <a:avLst>
              <a:gd name="adj1" fmla="val 8333"/>
              <a:gd name="adj2" fmla="val 74489"/>
            </a:avLst>
          </a:prstGeom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70" name="Nawias klamrowy zamykający 69">
            <a:extLst>
              <a:ext uri="{FF2B5EF4-FFF2-40B4-BE49-F238E27FC236}">
                <a16:creationId xmlns:a16="http://schemas.microsoft.com/office/drawing/2014/main" id="{51D1D840-BF23-47E6-9C28-BC4C4F607F05}"/>
              </a:ext>
            </a:extLst>
          </p:cNvPr>
          <p:cNvSpPr/>
          <p:nvPr/>
        </p:nvSpPr>
        <p:spPr>
          <a:xfrm>
            <a:off x="6417550" y="4811821"/>
            <a:ext cx="207583" cy="1794720"/>
          </a:xfrm>
          <a:prstGeom prst="rightBrace">
            <a:avLst>
              <a:gd name="adj1" fmla="val 8333"/>
              <a:gd name="adj2" fmla="val 49518"/>
            </a:avLst>
          </a:prstGeom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71" name="Nawias klamrowy zamykający 70">
            <a:extLst>
              <a:ext uri="{FF2B5EF4-FFF2-40B4-BE49-F238E27FC236}">
                <a16:creationId xmlns:a16="http://schemas.microsoft.com/office/drawing/2014/main" id="{ADEB679F-C323-4615-B7C4-267B7CAAE584}"/>
              </a:ext>
            </a:extLst>
          </p:cNvPr>
          <p:cNvSpPr/>
          <p:nvPr/>
        </p:nvSpPr>
        <p:spPr>
          <a:xfrm>
            <a:off x="8392287" y="4033760"/>
            <a:ext cx="169698" cy="2256237"/>
          </a:xfrm>
          <a:prstGeom prst="rightBrace">
            <a:avLst>
              <a:gd name="adj1" fmla="val 8333"/>
              <a:gd name="adj2" fmla="val 5208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grpSp>
        <p:nvGrpSpPr>
          <p:cNvPr id="2" name="Grupa 1">
            <a:extLst>
              <a:ext uri="{FF2B5EF4-FFF2-40B4-BE49-F238E27FC236}">
                <a16:creationId xmlns:a16="http://schemas.microsoft.com/office/drawing/2014/main" id="{4CF3E292-B551-4BAD-9F80-FBD1F91ED2CA}"/>
              </a:ext>
            </a:extLst>
          </p:cNvPr>
          <p:cNvGrpSpPr/>
          <p:nvPr/>
        </p:nvGrpSpPr>
        <p:grpSpPr>
          <a:xfrm>
            <a:off x="10547375" y="1589185"/>
            <a:ext cx="1480635" cy="4139606"/>
            <a:chOff x="10619213" y="2050625"/>
            <a:chExt cx="1480635" cy="4139606"/>
          </a:xfrm>
        </p:grpSpPr>
        <p:sp>
          <p:nvSpPr>
            <p:cNvPr id="31" name="pole tekstowe 30">
              <a:extLst>
                <a:ext uri="{FF2B5EF4-FFF2-40B4-BE49-F238E27FC236}">
                  <a16:creationId xmlns:a16="http://schemas.microsoft.com/office/drawing/2014/main" id="{B64B1373-88E9-4D2E-94F4-0030F3F4E26D}"/>
                </a:ext>
              </a:extLst>
            </p:cNvPr>
            <p:cNvSpPr txBox="1"/>
            <p:nvPr/>
          </p:nvSpPr>
          <p:spPr>
            <a:xfrm>
              <a:off x="10625078" y="5167894"/>
              <a:ext cx="1474770" cy="1022337"/>
            </a:xfrm>
            <a:prstGeom prst="rect">
              <a:avLst/>
            </a:prstGeom>
            <a:ln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pl-PL" sz="1000" dirty="0">
                  <a:solidFill>
                    <a:schemeClr val="tx1"/>
                  </a:solidFill>
                </a:rPr>
                <a:t>Krajowe lub regionalne strategiczne ramy polityki w dziedzinie badań i innowacji na rzecz inteligentnej specjalizacji</a:t>
              </a:r>
            </a:p>
          </p:txBody>
        </p:sp>
        <p:sp>
          <p:nvSpPr>
            <p:cNvPr id="72" name="Dowolny kształt: kształt 71">
              <a:extLst>
                <a:ext uri="{FF2B5EF4-FFF2-40B4-BE49-F238E27FC236}">
                  <a16:creationId xmlns:a16="http://schemas.microsoft.com/office/drawing/2014/main" id="{796A3901-7F6B-41AC-97BB-B751F6B21361}"/>
                </a:ext>
              </a:extLst>
            </p:cNvPr>
            <p:cNvSpPr/>
            <p:nvPr/>
          </p:nvSpPr>
          <p:spPr>
            <a:xfrm>
              <a:off x="10625078" y="4321222"/>
              <a:ext cx="1474770" cy="662727"/>
            </a:xfrm>
            <a:custGeom>
              <a:avLst/>
              <a:gdLst>
                <a:gd name="connsiteX0" fmla="*/ 0 w 1474770"/>
                <a:gd name="connsiteY0" fmla="*/ 0 h 884862"/>
                <a:gd name="connsiteX1" fmla="*/ 1474770 w 1474770"/>
                <a:gd name="connsiteY1" fmla="*/ 0 h 884862"/>
                <a:gd name="connsiteX2" fmla="*/ 1474770 w 1474770"/>
                <a:gd name="connsiteY2" fmla="*/ 884862 h 884862"/>
                <a:gd name="connsiteX3" fmla="*/ 0 w 1474770"/>
                <a:gd name="connsiteY3" fmla="*/ 884862 h 884862"/>
                <a:gd name="connsiteX4" fmla="*/ 0 w 1474770"/>
                <a:gd name="connsiteY4" fmla="*/ 0 h 8848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4770" h="884862">
                  <a:moveTo>
                    <a:pt x="0" y="0"/>
                  </a:moveTo>
                  <a:lnTo>
                    <a:pt x="1474770" y="0"/>
                  </a:lnTo>
                  <a:lnTo>
                    <a:pt x="1474770" y="884862"/>
                  </a:lnTo>
                  <a:lnTo>
                    <a:pt x="0" y="884862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spcFirstLastPara="0" vert="horz" wrap="square" lIns="41910" tIns="41910" rIns="41910" bIns="41910" numCol="1" spcCol="1270" anchor="ctr" anchorCtr="0">
              <a:noAutofit/>
            </a:bodyPr>
            <a:lstStyle/>
            <a:p>
              <a:pPr lvl="0"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l-PL" sz="1000" dirty="0"/>
                <a:t>Dyktat celów wyznaczonych przez Strategię Europa 2020 </a:t>
              </a:r>
              <a:endParaRPr lang="pl-PL" sz="1000" kern="1200" dirty="0"/>
            </a:p>
          </p:txBody>
        </p:sp>
        <p:sp>
          <p:nvSpPr>
            <p:cNvPr id="73" name="Dowolny kształt: kształt 72">
              <a:extLst>
                <a:ext uri="{FF2B5EF4-FFF2-40B4-BE49-F238E27FC236}">
                  <a16:creationId xmlns:a16="http://schemas.microsoft.com/office/drawing/2014/main" id="{AE7F4C04-E734-45CE-9D67-F794B16D58CF}"/>
                </a:ext>
              </a:extLst>
            </p:cNvPr>
            <p:cNvSpPr/>
            <p:nvPr/>
          </p:nvSpPr>
          <p:spPr>
            <a:xfrm>
              <a:off x="10619213" y="2050625"/>
              <a:ext cx="1474770" cy="843680"/>
            </a:xfrm>
            <a:custGeom>
              <a:avLst/>
              <a:gdLst>
                <a:gd name="connsiteX0" fmla="*/ 0 w 1474770"/>
                <a:gd name="connsiteY0" fmla="*/ 0 h 884862"/>
                <a:gd name="connsiteX1" fmla="*/ 1474770 w 1474770"/>
                <a:gd name="connsiteY1" fmla="*/ 0 h 884862"/>
                <a:gd name="connsiteX2" fmla="*/ 1474770 w 1474770"/>
                <a:gd name="connsiteY2" fmla="*/ 884862 h 884862"/>
                <a:gd name="connsiteX3" fmla="*/ 0 w 1474770"/>
                <a:gd name="connsiteY3" fmla="*/ 884862 h 884862"/>
                <a:gd name="connsiteX4" fmla="*/ 0 w 1474770"/>
                <a:gd name="connsiteY4" fmla="*/ 0 h 8848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4770" h="884862">
                  <a:moveTo>
                    <a:pt x="0" y="0"/>
                  </a:moveTo>
                  <a:lnTo>
                    <a:pt x="1474770" y="0"/>
                  </a:lnTo>
                  <a:lnTo>
                    <a:pt x="1474770" y="884862"/>
                  </a:lnTo>
                  <a:lnTo>
                    <a:pt x="0" y="884862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spcFirstLastPara="0" vert="horz" wrap="square" lIns="41910" tIns="41910" rIns="41910" bIns="41910" numCol="1" spcCol="1270" anchor="ctr" anchorCtr="0">
              <a:noAutofit/>
            </a:bodyPr>
            <a:lstStyle/>
            <a:p>
              <a:pPr lvl="0"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l-PL" sz="1000" dirty="0">
                  <a:solidFill>
                    <a:schemeClr val="accent2"/>
                  </a:solidFill>
                </a:rPr>
                <a:t>Alternatywne krajowe źródła finansowania publicznego (np. NCBR) oraz unijne (np.  Horyzont 2020)</a:t>
              </a:r>
              <a:endParaRPr lang="pl-PL" sz="1000" kern="1200" dirty="0">
                <a:solidFill>
                  <a:schemeClr val="accent2"/>
                </a:solidFill>
              </a:endParaRPr>
            </a:p>
          </p:txBody>
        </p:sp>
        <p:sp>
          <p:nvSpPr>
            <p:cNvPr id="74" name="Dowolny kształt: kształt 55">
              <a:extLst>
                <a:ext uri="{FF2B5EF4-FFF2-40B4-BE49-F238E27FC236}">
                  <a16:creationId xmlns:a16="http://schemas.microsoft.com/office/drawing/2014/main" id="{B391375B-1D29-43F1-A716-2C233AC45847}"/>
                </a:ext>
              </a:extLst>
            </p:cNvPr>
            <p:cNvSpPr/>
            <p:nvPr/>
          </p:nvSpPr>
          <p:spPr>
            <a:xfrm>
              <a:off x="10625078" y="3075427"/>
              <a:ext cx="1474770" cy="440364"/>
            </a:xfrm>
            <a:custGeom>
              <a:avLst/>
              <a:gdLst>
                <a:gd name="connsiteX0" fmla="*/ 0 w 1474770"/>
                <a:gd name="connsiteY0" fmla="*/ 0 h 884862"/>
                <a:gd name="connsiteX1" fmla="*/ 1474770 w 1474770"/>
                <a:gd name="connsiteY1" fmla="*/ 0 h 884862"/>
                <a:gd name="connsiteX2" fmla="*/ 1474770 w 1474770"/>
                <a:gd name="connsiteY2" fmla="*/ 884862 h 884862"/>
                <a:gd name="connsiteX3" fmla="*/ 0 w 1474770"/>
                <a:gd name="connsiteY3" fmla="*/ 884862 h 884862"/>
                <a:gd name="connsiteX4" fmla="*/ 0 w 1474770"/>
                <a:gd name="connsiteY4" fmla="*/ 0 h 8848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4770" h="884862">
                  <a:moveTo>
                    <a:pt x="0" y="0"/>
                  </a:moveTo>
                  <a:lnTo>
                    <a:pt x="1474770" y="0"/>
                  </a:lnTo>
                  <a:lnTo>
                    <a:pt x="1474770" y="884862"/>
                  </a:lnTo>
                  <a:lnTo>
                    <a:pt x="0" y="884862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spcFirstLastPara="0" vert="horz" wrap="square" lIns="41910" tIns="41910" rIns="41910" bIns="41910" numCol="1" spcCol="1270" anchor="ctr" anchorCtr="0">
              <a:noAutofit/>
            </a:bodyPr>
            <a:lstStyle/>
            <a:p>
              <a:pPr lvl="0"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l-PL" sz="1000" dirty="0">
                  <a:solidFill>
                    <a:schemeClr val="accent2"/>
                  </a:solidFill>
                </a:rPr>
                <a:t>Wzrost kapitału społecznego </a:t>
              </a:r>
              <a:endParaRPr lang="pl-PL" sz="1000" kern="1200" dirty="0">
                <a:solidFill>
                  <a:schemeClr val="accent2"/>
                </a:solidFill>
              </a:endParaRPr>
            </a:p>
          </p:txBody>
        </p:sp>
        <p:sp>
          <p:nvSpPr>
            <p:cNvPr id="75" name="Dowolny kształt: kształt 55">
              <a:extLst>
                <a:ext uri="{FF2B5EF4-FFF2-40B4-BE49-F238E27FC236}">
                  <a16:creationId xmlns:a16="http://schemas.microsoft.com/office/drawing/2014/main" id="{8513E14C-D08F-4C68-8ACC-8C194D92A62B}"/>
                </a:ext>
              </a:extLst>
            </p:cNvPr>
            <p:cNvSpPr/>
            <p:nvPr/>
          </p:nvSpPr>
          <p:spPr>
            <a:xfrm>
              <a:off x="10625078" y="3696913"/>
              <a:ext cx="1474770" cy="440364"/>
            </a:xfrm>
            <a:custGeom>
              <a:avLst/>
              <a:gdLst>
                <a:gd name="connsiteX0" fmla="*/ 0 w 1474770"/>
                <a:gd name="connsiteY0" fmla="*/ 0 h 884862"/>
                <a:gd name="connsiteX1" fmla="*/ 1474770 w 1474770"/>
                <a:gd name="connsiteY1" fmla="*/ 0 h 884862"/>
                <a:gd name="connsiteX2" fmla="*/ 1474770 w 1474770"/>
                <a:gd name="connsiteY2" fmla="*/ 884862 h 884862"/>
                <a:gd name="connsiteX3" fmla="*/ 0 w 1474770"/>
                <a:gd name="connsiteY3" fmla="*/ 884862 h 884862"/>
                <a:gd name="connsiteX4" fmla="*/ 0 w 1474770"/>
                <a:gd name="connsiteY4" fmla="*/ 0 h 8848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4770" h="884862">
                  <a:moveTo>
                    <a:pt x="0" y="0"/>
                  </a:moveTo>
                  <a:lnTo>
                    <a:pt x="1474770" y="0"/>
                  </a:lnTo>
                  <a:lnTo>
                    <a:pt x="1474770" y="884862"/>
                  </a:lnTo>
                  <a:lnTo>
                    <a:pt x="0" y="884862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spcFirstLastPara="0" vert="horz" wrap="square" lIns="41910" tIns="41910" rIns="41910" bIns="41910" numCol="1" spcCol="1270" anchor="ctr" anchorCtr="0">
              <a:noAutofit/>
            </a:bodyPr>
            <a:lstStyle/>
            <a:p>
              <a:pPr lvl="0"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l-PL" sz="1000" dirty="0">
                  <a:solidFill>
                    <a:schemeClr val="accent2"/>
                  </a:solidFill>
                </a:rPr>
                <a:t>Reforma systemu nauki w Polsce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70329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8467AB55-3130-48F4-BBC7-0B9B3BE9A9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81993"/>
            <a:ext cx="10515600" cy="572928"/>
          </a:xfrm>
        </p:spPr>
        <p:txBody>
          <a:bodyPr/>
          <a:lstStyle/>
          <a:p>
            <a:pPr algn="ctr"/>
            <a:r>
              <a:rPr lang="pl-PL" b="1" dirty="0"/>
              <a:t>Oś Priorytetowa  I GOSPODARKA, INNOWACJE, NOWOCZESNE TECHNOLOGIE</a:t>
            </a:r>
            <a:r>
              <a:rPr lang="pl-PL" dirty="0"/>
              <a:t>: Działania 1.4-1.9 (CT3, PI 3c)</a:t>
            </a:r>
            <a:endParaRPr lang="pl-PL" b="1" dirty="0"/>
          </a:p>
        </p:txBody>
      </p:sp>
      <p:sp>
        <p:nvSpPr>
          <p:cNvPr id="3" name="Dowolny kształt 56">
            <a:extLst>
              <a:ext uri="{FF2B5EF4-FFF2-40B4-BE49-F238E27FC236}">
                <a16:creationId xmlns:a16="http://schemas.microsoft.com/office/drawing/2014/main" id="{535567DA-51BE-4337-A6FE-955EDACBC4DD}"/>
              </a:ext>
            </a:extLst>
          </p:cNvPr>
          <p:cNvSpPr/>
          <p:nvPr/>
        </p:nvSpPr>
        <p:spPr>
          <a:xfrm>
            <a:off x="2556410" y="1413776"/>
            <a:ext cx="1372234" cy="410868"/>
          </a:xfrm>
          <a:custGeom>
            <a:avLst/>
            <a:gdLst>
              <a:gd name="connsiteX0" fmla="*/ 0 w 1372234"/>
              <a:gd name="connsiteY0" fmla="*/ 0 h 823340"/>
              <a:gd name="connsiteX1" fmla="*/ 1372234 w 1372234"/>
              <a:gd name="connsiteY1" fmla="*/ 0 h 823340"/>
              <a:gd name="connsiteX2" fmla="*/ 1372234 w 1372234"/>
              <a:gd name="connsiteY2" fmla="*/ 823340 h 823340"/>
              <a:gd name="connsiteX3" fmla="*/ 0 w 1372234"/>
              <a:gd name="connsiteY3" fmla="*/ 823340 h 823340"/>
              <a:gd name="connsiteX4" fmla="*/ 0 w 1372234"/>
              <a:gd name="connsiteY4" fmla="*/ 0 h 8233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72234" h="823340">
                <a:moveTo>
                  <a:pt x="0" y="0"/>
                </a:moveTo>
                <a:lnTo>
                  <a:pt x="1372234" y="0"/>
                </a:lnTo>
                <a:lnTo>
                  <a:pt x="1372234" y="823340"/>
                </a:lnTo>
                <a:lnTo>
                  <a:pt x="0" y="82334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spcFirstLastPara="0" vert="horz" wrap="square" lIns="34290" tIns="34290" rIns="34290" bIns="34290" numCol="1" spcCol="1270" anchor="ctr" anchorCtr="0">
            <a:noAutofit/>
          </a:bodyPr>
          <a:lstStyle/>
          <a:p>
            <a:pPr lvl="0" algn="ctr" defTabSz="4000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pl-PL" sz="1000" kern="1200" dirty="0"/>
              <a:t>Wdrażanie wyników prac B+R (Działanie 1.4 )</a:t>
            </a:r>
          </a:p>
        </p:txBody>
      </p:sp>
      <p:sp>
        <p:nvSpPr>
          <p:cNvPr id="4" name="Dowolny kształt 57">
            <a:extLst>
              <a:ext uri="{FF2B5EF4-FFF2-40B4-BE49-F238E27FC236}">
                <a16:creationId xmlns:a16="http://schemas.microsoft.com/office/drawing/2014/main" id="{C28FEF10-B2E9-478A-8616-69545CFE1B12}"/>
              </a:ext>
            </a:extLst>
          </p:cNvPr>
          <p:cNvSpPr/>
          <p:nvPr/>
        </p:nvSpPr>
        <p:spPr>
          <a:xfrm>
            <a:off x="2559753" y="1960361"/>
            <a:ext cx="1372234" cy="970446"/>
          </a:xfrm>
          <a:custGeom>
            <a:avLst/>
            <a:gdLst>
              <a:gd name="connsiteX0" fmla="*/ 0 w 1372234"/>
              <a:gd name="connsiteY0" fmla="*/ 0 h 823340"/>
              <a:gd name="connsiteX1" fmla="*/ 1372234 w 1372234"/>
              <a:gd name="connsiteY1" fmla="*/ 0 h 823340"/>
              <a:gd name="connsiteX2" fmla="*/ 1372234 w 1372234"/>
              <a:gd name="connsiteY2" fmla="*/ 823340 h 823340"/>
              <a:gd name="connsiteX3" fmla="*/ 0 w 1372234"/>
              <a:gd name="connsiteY3" fmla="*/ 823340 h 823340"/>
              <a:gd name="connsiteX4" fmla="*/ 0 w 1372234"/>
              <a:gd name="connsiteY4" fmla="*/ 0 h 8233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72234" h="823340">
                <a:moveTo>
                  <a:pt x="0" y="0"/>
                </a:moveTo>
                <a:lnTo>
                  <a:pt x="1372234" y="0"/>
                </a:lnTo>
                <a:lnTo>
                  <a:pt x="1372234" y="823340"/>
                </a:lnTo>
                <a:lnTo>
                  <a:pt x="0" y="82334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spcFirstLastPara="0" vert="horz" wrap="square" lIns="34290" tIns="34290" rIns="34290" bIns="34290" numCol="1" spcCol="1270" anchor="ctr" anchorCtr="0">
            <a:noAutofit/>
          </a:bodyPr>
          <a:lstStyle/>
          <a:p>
            <a:pPr lvl="0" algn="ctr" defTabSz="4000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pl-PL" sz="1000" kern="1200" dirty="0"/>
              <a:t>Inwestycje przedsiębiorstw wspierające rozwój regionalnych specjalizacji oraz inteligentnych specjalizacji (Działanie 1.5)</a:t>
            </a:r>
          </a:p>
        </p:txBody>
      </p:sp>
      <p:sp>
        <p:nvSpPr>
          <p:cNvPr id="5" name="Dowolny kształt 58">
            <a:extLst>
              <a:ext uri="{FF2B5EF4-FFF2-40B4-BE49-F238E27FC236}">
                <a16:creationId xmlns:a16="http://schemas.microsoft.com/office/drawing/2014/main" id="{3E3BB1C3-5088-49FD-9F9A-238C7169D5ED}"/>
              </a:ext>
            </a:extLst>
          </p:cNvPr>
          <p:cNvSpPr/>
          <p:nvPr/>
        </p:nvSpPr>
        <p:spPr>
          <a:xfrm>
            <a:off x="2562080" y="3062072"/>
            <a:ext cx="1372234" cy="704112"/>
          </a:xfrm>
          <a:custGeom>
            <a:avLst/>
            <a:gdLst>
              <a:gd name="connsiteX0" fmla="*/ 0 w 1372234"/>
              <a:gd name="connsiteY0" fmla="*/ 0 h 823340"/>
              <a:gd name="connsiteX1" fmla="*/ 1372234 w 1372234"/>
              <a:gd name="connsiteY1" fmla="*/ 0 h 823340"/>
              <a:gd name="connsiteX2" fmla="*/ 1372234 w 1372234"/>
              <a:gd name="connsiteY2" fmla="*/ 823340 h 823340"/>
              <a:gd name="connsiteX3" fmla="*/ 0 w 1372234"/>
              <a:gd name="connsiteY3" fmla="*/ 823340 h 823340"/>
              <a:gd name="connsiteX4" fmla="*/ 0 w 1372234"/>
              <a:gd name="connsiteY4" fmla="*/ 0 h 8233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72234" h="823340">
                <a:moveTo>
                  <a:pt x="0" y="0"/>
                </a:moveTo>
                <a:lnTo>
                  <a:pt x="1372234" y="0"/>
                </a:lnTo>
                <a:lnTo>
                  <a:pt x="1372234" y="823340"/>
                </a:lnTo>
                <a:lnTo>
                  <a:pt x="0" y="82334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spcFirstLastPara="0" vert="horz" wrap="square" lIns="34290" tIns="34290" rIns="34290" bIns="34290" numCol="1" spcCol="1270" anchor="ctr" anchorCtr="0">
            <a:noAutofit/>
          </a:bodyPr>
          <a:lstStyle/>
          <a:p>
            <a:pPr lvl="0" algn="ctr" defTabSz="4000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pl-PL" sz="1000" kern="1200" dirty="0"/>
              <a:t>Tworzenie nowych miejsc pracy na obszarze Specjalnej Stefy Włączenia (Działanie 1.6)</a:t>
            </a:r>
          </a:p>
        </p:txBody>
      </p:sp>
      <p:sp>
        <p:nvSpPr>
          <p:cNvPr id="6" name="Dowolny kształt 59">
            <a:extLst>
              <a:ext uri="{FF2B5EF4-FFF2-40B4-BE49-F238E27FC236}">
                <a16:creationId xmlns:a16="http://schemas.microsoft.com/office/drawing/2014/main" id="{05A773EC-832A-443B-897F-89D8E12A0452}"/>
              </a:ext>
            </a:extLst>
          </p:cNvPr>
          <p:cNvSpPr/>
          <p:nvPr/>
        </p:nvSpPr>
        <p:spPr>
          <a:xfrm>
            <a:off x="2565407" y="3897449"/>
            <a:ext cx="1372234" cy="894055"/>
          </a:xfrm>
          <a:custGeom>
            <a:avLst/>
            <a:gdLst>
              <a:gd name="connsiteX0" fmla="*/ 0 w 1372234"/>
              <a:gd name="connsiteY0" fmla="*/ 0 h 823340"/>
              <a:gd name="connsiteX1" fmla="*/ 1372234 w 1372234"/>
              <a:gd name="connsiteY1" fmla="*/ 0 h 823340"/>
              <a:gd name="connsiteX2" fmla="*/ 1372234 w 1372234"/>
              <a:gd name="connsiteY2" fmla="*/ 823340 h 823340"/>
              <a:gd name="connsiteX3" fmla="*/ 0 w 1372234"/>
              <a:gd name="connsiteY3" fmla="*/ 823340 h 823340"/>
              <a:gd name="connsiteX4" fmla="*/ 0 w 1372234"/>
              <a:gd name="connsiteY4" fmla="*/ 0 h 8233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72234" h="823340">
                <a:moveTo>
                  <a:pt x="0" y="0"/>
                </a:moveTo>
                <a:lnTo>
                  <a:pt x="1372234" y="0"/>
                </a:lnTo>
                <a:lnTo>
                  <a:pt x="1372234" y="823340"/>
                </a:lnTo>
                <a:lnTo>
                  <a:pt x="0" y="82334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spcFirstLastPara="0" vert="horz" wrap="square" lIns="34290" tIns="34290" rIns="34290" bIns="34290" numCol="1" spcCol="1270" anchor="ctr" anchorCtr="0">
            <a:noAutofit/>
          </a:bodyPr>
          <a:lstStyle/>
          <a:p>
            <a:pPr lvl="0" algn="ctr" defTabSz="4000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pl-PL" sz="1000" kern="1200" dirty="0"/>
              <a:t>Inwestycje przedsiębiorstw w ramach Strategii ZIT dla Szczecińskiego Obszaru Metropolitarnego (Działanie 1.7)</a:t>
            </a:r>
          </a:p>
        </p:txBody>
      </p:sp>
      <p:sp>
        <p:nvSpPr>
          <p:cNvPr id="7" name="Dowolny kształt 61">
            <a:extLst>
              <a:ext uri="{FF2B5EF4-FFF2-40B4-BE49-F238E27FC236}">
                <a16:creationId xmlns:a16="http://schemas.microsoft.com/office/drawing/2014/main" id="{650DD72F-E147-427F-A754-655BEC24B801}"/>
              </a:ext>
            </a:extLst>
          </p:cNvPr>
          <p:cNvSpPr/>
          <p:nvPr/>
        </p:nvSpPr>
        <p:spPr>
          <a:xfrm>
            <a:off x="2565407" y="4921527"/>
            <a:ext cx="1372234" cy="993653"/>
          </a:xfrm>
          <a:custGeom>
            <a:avLst/>
            <a:gdLst>
              <a:gd name="connsiteX0" fmla="*/ 0 w 1372234"/>
              <a:gd name="connsiteY0" fmla="*/ 0 h 823340"/>
              <a:gd name="connsiteX1" fmla="*/ 1372234 w 1372234"/>
              <a:gd name="connsiteY1" fmla="*/ 0 h 823340"/>
              <a:gd name="connsiteX2" fmla="*/ 1372234 w 1372234"/>
              <a:gd name="connsiteY2" fmla="*/ 823340 h 823340"/>
              <a:gd name="connsiteX3" fmla="*/ 0 w 1372234"/>
              <a:gd name="connsiteY3" fmla="*/ 823340 h 823340"/>
              <a:gd name="connsiteX4" fmla="*/ 0 w 1372234"/>
              <a:gd name="connsiteY4" fmla="*/ 0 h 8233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72234" h="823340">
                <a:moveTo>
                  <a:pt x="0" y="0"/>
                </a:moveTo>
                <a:lnTo>
                  <a:pt x="1372234" y="0"/>
                </a:lnTo>
                <a:lnTo>
                  <a:pt x="1372234" y="823340"/>
                </a:lnTo>
                <a:lnTo>
                  <a:pt x="0" y="82334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spcFirstLastPara="0" vert="horz" wrap="square" lIns="34290" tIns="34290" rIns="34290" bIns="34290" numCol="1" spcCol="1270" anchor="ctr" anchorCtr="0">
            <a:noAutofit/>
          </a:bodyPr>
          <a:lstStyle/>
          <a:p>
            <a:pPr lvl="0" algn="ctr" defTabSz="4000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pl-PL" sz="1000" kern="1200" dirty="0"/>
              <a:t>Inwestycje przedsiębiorstw w ramach Strategii ZIT dla Koszalińsko-Kołobrzesko-Białogardzkiego Obszaru Funkcjonalnego (Działanie 1.8)</a:t>
            </a:r>
          </a:p>
        </p:txBody>
      </p:sp>
      <p:sp>
        <p:nvSpPr>
          <p:cNvPr id="8" name="Dowolny kształt 62">
            <a:extLst>
              <a:ext uri="{FF2B5EF4-FFF2-40B4-BE49-F238E27FC236}">
                <a16:creationId xmlns:a16="http://schemas.microsoft.com/office/drawing/2014/main" id="{AACF2AE8-5C1D-47C0-B0EA-D1538E597CCE}"/>
              </a:ext>
            </a:extLst>
          </p:cNvPr>
          <p:cNvSpPr/>
          <p:nvPr/>
        </p:nvSpPr>
        <p:spPr>
          <a:xfrm>
            <a:off x="2565407" y="6045203"/>
            <a:ext cx="1372234" cy="653247"/>
          </a:xfrm>
          <a:custGeom>
            <a:avLst/>
            <a:gdLst>
              <a:gd name="connsiteX0" fmla="*/ 0 w 1372234"/>
              <a:gd name="connsiteY0" fmla="*/ 0 h 823340"/>
              <a:gd name="connsiteX1" fmla="*/ 1372234 w 1372234"/>
              <a:gd name="connsiteY1" fmla="*/ 0 h 823340"/>
              <a:gd name="connsiteX2" fmla="*/ 1372234 w 1372234"/>
              <a:gd name="connsiteY2" fmla="*/ 823340 h 823340"/>
              <a:gd name="connsiteX3" fmla="*/ 0 w 1372234"/>
              <a:gd name="connsiteY3" fmla="*/ 823340 h 823340"/>
              <a:gd name="connsiteX4" fmla="*/ 0 w 1372234"/>
              <a:gd name="connsiteY4" fmla="*/ 0 h 8233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72234" h="823340">
                <a:moveTo>
                  <a:pt x="0" y="0"/>
                </a:moveTo>
                <a:lnTo>
                  <a:pt x="1372234" y="0"/>
                </a:lnTo>
                <a:lnTo>
                  <a:pt x="1372234" y="823340"/>
                </a:lnTo>
                <a:lnTo>
                  <a:pt x="0" y="82334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spcFirstLastPara="0" vert="horz" wrap="square" lIns="34290" tIns="34290" rIns="34290" bIns="34290" numCol="1" spcCol="1270" anchor="ctr" anchorCtr="0">
            <a:noAutofit/>
          </a:bodyPr>
          <a:lstStyle/>
          <a:p>
            <a:pPr lvl="0" algn="ctr" defTabSz="4000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pl-PL" sz="1000" kern="1200" dirty="0"/>
              <a:t>Inwestycje w przedsiębiorstwach poprzez instrumenty finansowe (Działanie 1.9)</a:t>
            </a:r>
          </a:p>
        </p:txBody>
      </p:sp>
      <p:grpSp>
        <p:nvGrpSpPr>
          <p:cNvPr id="9" name="Grupa 8">
            <a:extLst>
              <a:ext uri="{FF2B5EF4-FFF2-40B4-BE49-F238E27FC236}">
                <a16:creationId xmlns:a16="http://schemas.microsoft.com/office/drawing/2014/main" id="{6253C4F3-7107-48B0-B90A-44975ABF8031}"/>
              </a:ext>
            </a:extLst>
          </p:cNvPr>
          <p:cNvGrpSpPr/>
          <p:nvPr/>
        </p:nvGrpSpPr>
        <p:grpSpPr>
          <a:xfrm>
            <a:off x="6431900" y="1679500"/>
            <a:ext cx="1519328" cy="3911403"/>
            <a:chOff x="6166809" y="1629879"/>
            <a:chExt cx="1519328" cy="3911403"/>
          </a:xfrm>
        </p:grpSpPr>
        <p:sp>
          <p:nvSpPr>
            <p:cNvPr id="10" name="Dowolny kształt 119">
              <a:extLst>
                <a:ext uri="{FF2B5EF4-FFF2-40B4-BE49-F238E27FC236}">
                  <a16:creationId xmlns:a16="http://schemas.microsoft.com/office/drawing/2014/main" id="{742BA64C-AB0D-4D06-BE1B-524E299BCDCB}"/>
                </a:ext>
              </a:extLst>
            </p:cNvPr>
            <p:cNvSpPr/>
            <p:nvPr/>
          </p:nvSpPr>
          <p:spPr>
            <a:xfrm>
              <a:off x="6166809" y="1629879"/>
              <a:ext cx="1519328" cy="572928"/>
            </a:xfrm>
            <a:custGeom>
              <a:avLst/>
              <a:gdLst>
                <a:gd name="connsiteX0" fmla="*/ 0 w 1769733"/>
                <a:gd name="connsiteY0" fmla="*/ 0 h 1061839"/>
                <a:gd name="connsiteX1" fmla="*/ 1769733 w 1769733"/>
                <a:gd name="connsiteY1" fmla="*/ 0 h 1061839"/>
                <a:gd name="connsiteX2" fmla="*/ 1769733 w 1769733"/>
                <a:gd name="connsiteY2" fmla="*/ 1061839 h 1061839"/>
                <a:gd name="connsiteX3" fmla="*/ 0 w 1769733"/>
                <a:gd name="connsiteY3" fmla="*/ 1061839 h 1061839"/>
                <a:gd name="connsiteX4" fmla="*/ 0 w 1769733"/>
                <a:gd name="connsiteY4" fmla="*/ 0 h 10618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69733" h="1061839">
                  <a:moveTo>
                    <a:pt x="0" y="0"/>
                  </a:moveTo>
                  <a:lnTo>
                    <a:pt x="1769733" y="0"/>
                  </a:lnTo>
                  <a:lnTo>
                    <a:pt x="1769733" y="1061839"/>
                  </a:lnTo>
                  <a:lnTo>
                    <a:pt x="0" y="1061839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spcFirstLastPara="0" vert="horz" wrap="square" lIns="49530" tIns="49530" rIns="49530" bIns="49530" numCol="1" spcCol="1270" anchor="ctr" anchorCtr="0">
              <a:noAutofit/>
            </a:bodyPr>
            <a:lstStyle/>
            <a:p>
              <a:pPr lvl="0"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l-PL" sz="1000" kern="1200" dirty="0"/>
                <a:t>Liczba wdrożonych wyników prac B+R [szt.]</a:t>
              </a:r>
            </a:p>
          </p:txBody>
        </p:sp>
        <p:sp>
          <p:nvSpPr>
            <p:cNvPr id="11" name="Dowolny kształt 120">
              <a:extLst>
                <a:ext uri="{FF2B5EF4-FFF2-40B4-BE49-F238E27FC236}">
                  <a16:creationId xmlns:a16="http://schemas.microsoft.com/office/drawing/2014/main" id="{6619598C-10C5-41CA-9571-953F8692E9EF}"/>
                </a:ext>
              </a:extLst>
            </p:cNvPr>
            <p:cNvSpPr/>
            <p:nvPr/>
          </p:nvSpPr>
          <p:spPr>
            <a:xfrm>
              <a:off x="6166809" y="2988825"/>
              <a:ext cx="1519328" cy="671891"/>
            </a:xfrm>
            <a:custGeom>
              <a:avLst/>
              <a:gdLst>
                <a:gd name="connsiteX0" fmla="*/ 0 w 1769733"/>
                <a:gd name="connsiteY0" fmla="*/ 0 h 1061839"/>
                <a:gd name="connsiteX1" fmla="*/ 1769733 w 1769733"/>
                <a:gd name="connsiteY1" fmla="*/ 0 h 1061839"/>
                <a:gd name="connsiteX2" fmla="*/ 1769733 w 1769733"/>
                <a:gd name="connsiteY2" fmla="*/ 1061839 h 1061839"/>
                <a:gd name="connsiteX3" fmla="*/ 0 w 1769733"/>
                <a:gd name="connsiteY3" fmla="*/ 1061839 h 1061839"/>
                <a:gd name="connsiteX4" fmla="*/ 0 w 1769733"/>
                <a:gd name="connsiteY4" fmla="*/ 0 h 10618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69733" h="1061839">
                  <a:moveTo>
                    <a:pt x="0" y="0"/>
                  </a:moveTo>
                  <a:lnTo>
                    <a:pt x="1769733" y="0"/>
                  </a:lnTo>
                  <a:lnTo>
                    <a:pt x="1769733" y="1061839"/>
                  </a:lnTo>
                  <a:lnTo>
                    <a:pt x="0" y="1061839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spcFirstLastPara="0" vert="horz" wrap="square" lIns="49530" tIns="49530" rIns="49530" bIns="49530" numCol="1" spcCol="1270" anchor="ctr" anchorCtr="0">
              <a:noAutofit/>
            </a:bodyPr>
            <a:lstStyle/>
            <a:p>
              <a:pPr lvl="0"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l-PL" sz="1000" kern="1200" dirty="0"/>
                <a:t>Przychody ze sprzedaży nowych lub udoskonalonych produktów/procesów [zł]</a:t>
              </a:r>
            </a:p>
          </p:txBody>
        </p:sp>
        <p:sp>
          <p:nvSpPr>
            <p:cNvPr id="12" name="Dowolny kształt 121">
              <a:extLst>
                <a:ext uri="{FF2B5EF4-FFF2-40B4-BE49-F238E27FC236}">
                  <a16:creationId xmlns:a16="http://schemas.microsoft.com/office/drawing/2014/main" id="{D1633ED8-C0D6-4E14-BDE3-0D380C3C9CC6}"/>
                </a:ext>
              </a:extLst>
            </p:cNvPr>
            <p:cNvSpPr/>
            <p:nvPr/>
          </p:nvSpPr>
          <p:spPr>
            <a:xfrm>
              <a:off x="6166809" y="4029234"/>
              <a:ext cx="1519328" cy="698415"/>
            </a:xfrm>
            <a:custGeom>
              <a:avLst/>
              <a:gdLst>
                <a:gd name="connsiteX0" fmla="*/ 0 w 1769733"/>
                <a:gd name="connsiteY0" fmla="*/ 0 h 1061839"/>
                <a:gd name="connsiteX1" fmla="*/ 1769733 w 1769733"/>
                <a:gd name="connsiteY1" fmla="*/ 0 h 1061839"/>
                <a:gd name="connsiteX2" fmla="*/ 1769733 w 1769733"/>
                <a:gd name="connsiteY2" fmla="*/ 1061839 h 1061839"/>
                <a:gd name="connsiteX3" fmla="*/ 0 w 1769733"/>
                <a:gd name="connsiteY3" fmla="*/ 1061839 h 1061839"/>
                <a:gd name="connsiteX4" fmla="*/ 0 w 1769733"/>
                <a:gd name="connsiteY4" fmla="*/ 0 h 10618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69733" h="1061839">
                  <a:moveTo>
                    <a:pt x="0" y="0"/>
                  </a:moveTo>
                  <a:lnTo>
                    <a:pt x="1769733" y="0"/>
                  </a:lnTo>
                  <a:lnTo>
                    <a:pt x="1769733" y="1061839"/>
                  </a:lnTo>
                  <a:lnTo>
                    <a:pt x="0" y="1061839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spcFirstLastPara="0" vert="horz" wrap="square" lIns="49530" tIns="49530" rIns="49530" bIns="49530" numCol="1" spcCol="1270" anchor="ctr" anchorCtr="0">
              <a:noAutofit/>
            </a:bodyPr>
            <a:lstStyle/>
            <a:p>
              <a:pPr lvl="0"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l-PL" sz="1000" kern="1200" dirty="0"/>
                <a:t>Wzrost zatrudnienia we wspieranych przedsiębiorstwach O/K/M (CI ) [EPC]</a:t>
              </a:r>
            </a:p>
          </p:txBody>
        </p:sp>
        <p:sp>
          <p:nvSpPr>
            <p:cNvPr id="13" name="Dowolny kształt 122">
              <a:extLst>
                <a:ext uri="{FF2B5EF4-FFF2-40B4-BE49-F238E27FC236}">
                  <a16:creationId xmlns:a16="http://schemas.microsoft.com/office/drawing/2014/main" id="{A94984E3-DAD7-4329-AA65-67C6E3F2AC28}"/>
                </a:ext>
              </a:extLst>
            </p:cNvPr>
            <p:cNvSpPr/>
            <p:nvPr/>
          </p:nvSpPr>
          <p:spPr>
            <a:xfrm>
              <a:off x="6166809" y="5069643"/>
              <a:ext cx="1519328" cy="471639"/>
            </a:xfrm>
            <a:custGeom>
              <a:avLst/>
              <a:gdLst>
                <a:gd name="connsiteX0" fmla="*/ 0 w 1769733"/>
                <a:gd name="connsiteY0" fmla="*/ 0 h 1061839"/>
                <a:gd name="connsiteX1" fmla="*/ 1769733 w 1769733"/>
                <a:gd name="connsiteY1" fmla="*/ 0 h 1061839"/>
                <a:gd name="connsiteX2" fmla="*/ 1769733 w 1769733"/>
                <a:gd name="connsiteY2" fmla="*/ 1061839 h 1061839"/>
                <a:gd name="connsiteX3" fmla="*/ 0 w 1769733"/>
                <a:gd name="connsiteY3" fmla="*/ 1061839 h 1061839"/>
                <a:gd name="connsiteX4" fmla="*/ 0 w 1769733"/>
                <a:gd name="connsiteY4" fmla="*/ 0 h 10618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69733" h="1061839">
                  <a:moveTo>
                    <a:pt x="0" y="0"/>
                  </a:moveTo>
                  <a:lnTo>
                    <a:pt x="1769733" y="0"/>
                  </a:lnTo>
                  <a:lnTo>
                    <a:pt x="1769733" y="1061839"/>
                  </a:lnTo>
                  <a:lnTo>
                    <a:pt x="0" y="1061839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spcFirstLastPara="0" vert="horz" wrap="square" lIns="49530" tIns="49530" rIns="49530" bIns="49530" numCol="1" spcCol="1270" anchor="ctr" anchorCtr="0">
              <a:noAutofit/>
            </a:bodyPr>
            <a:lstStyle/>
            <a:p>
              <a:pPr lvl="0"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l-PL" sz="1000" kern="1200" dirty="0"/>
                <a:t>Liczba wprowadzonych innowacji [szt.]</a:t>
              </a:r>
            </a:p>
          </p:txBody>
        </p:sp>
      </p:grpSp>
      <p:grpSp>
        <p:nvGrpSpPr>
          <p:cNvPr id="14" name="Grupa 13">
            <a:extLst>
              <a:ext uri="{FF2B5EF4-FFF2-40B4-BE49-F238E27FC236}">
                <a16:creationId xmlns:a16="http://schemas.microsoft.com/office/drawing/2014/main" id="{B2E824A7-2D30-431D-973A-66B4F15CDB51}"/>
              </a:ext>
            </a:extLst>
          </p:cNvPr>
          <p:cNvGrpSpPr/>
          <p:nvPr/>
        </p:nvGrpSpPr>
        <p:grpSpPr>
          <a:xfrm>
            <a:off x="4543558" y="1516066"/>
            <a:ext cx="1435102" cy="5244993"/>
            <a:chOff x="4456739" y="1161206"/>
            <a:chExt cx="1435102" cy="5244993"/>
          </a:xfrm>
        </p:grpSpPr>
        <p:sp>
          <p:nvSpPr>
            <p:cNvPr id="15" name="Dowolny kształt 31">
              <a:extLst>
                <a:ext uri="{FF2B5EF4-FFF2-40B4-BE49-F238E27FC236}">
                  <a16:creationId xmlns:a16="http://schemas.microsoft.com/office/drawing/2014/main" id="{3801E276-472E-4D01-9EAE-0099758729B3}"/>
                </a:ext>
              </a:extLst>
            </p:cNvPr>
            <p:cNvSpPr/>
            <p:nvPr/>
          </p:nvSpPr>
          <p:spPr>
            <a:xfrm>
              <a:off x="4465652" y="1161206"/>
              <a:ext cx="1426189" cy="488923"/>
            </a:xfrm>
            <a:custGeom>
              <a:avLst/>
              <a:gdLst>
                <a:gd name="connsiteX0" fmla="*/ 0 w 1426189"/>
                <a:gd name="connsiteY0" fmla="*/ 0 h 488923"/>
                <a:gd name="connsiteX1" fmla="*/ 1426189 w 1426189"/>
                <a:gd name="connsiteY1" fmla="*/ 0 h 488923"/>
                <a:gd name="connsiteX2" fmla="*/ 1426189 w 1426189"/>
                <a:gd name="connsiteY2" fmla="*/ 488923 h 488923"/>
                <a:gd name="connsiteX3" fmla="*/ 0 w 1426189"/>
                <a:gd name="connsiteY3" fmla="*/ 488923 h 488923"/>
                <a:gd name="connsiteX4" fmla="*/ 0 w 1426189"/>
                <a:gd name="connsiteY4" fmla="*/ 0 h 4889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26189" h="488923">
                  <a:moveTo>
                    <a:pt x="0" y="0"/>
                  </a:moveTo>
                  <a:lnTo>
                    <a:pt x="1426189" y="0"/>
                  </a:lnTo>
                  <a:lnTo>
                    <a:pt x="1426189" y="488923"/>
                  </a:lnTo>
                  <a:lnTo>
                    <a:pt x="0" y="488923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spcFirstLastPara="0" vert="horz" wrap="square" lIns="26670" tIns="26670" rIns="26670" bIns="26670" numCol="1" spcCol="1270" anchor="ctr" anchorCtr="0">
              <a:noAutofit/>
            </a:bodyPr>
            <a:lstStyle/>
            <a:p>
              <a:pPr lvl="0" algn="ctr" defTabSz="311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l-PL" sz="800" kern="1200" dirty="0"/>
                <a:t>Liczba przedsiębiorstw wspartych w zakresie wdrożenia wyników prac B+R [szt.]</a:t>
              </a:r>
            </a:p>
          </p:txBody>
        </p:sp>
        <p:sp>
          <p:nvSpPr>
            <p:cNvPr id="16" name="Dowolny kształt 33">
              <a:extLst>
                <a:ext uri="{FF2B5EF4-FFF2-40B4-BE49-F238E27FC236}">
                  <a16:creationId xmlns:a16="http://schemas.microsoft.com/office/drawing/2014/main" id="{9B55CFF2-CB59-4AA4-948D-D409A0D2AD78}"/>
                </a:ext>
              </a:extLst>
            </p:cNvPr>
            <p:cNvSpPr/>
            <p:nvPr/>
          </p:nvSpPr>
          <p:spPr>
            <a:xfrm>
              <a:off x="4465652" y="4326873"/>
              <a:ext cx="1426189" cy="488923"/>
            </a:xfrm>
            <a:custGeom>
              <a:avLst/>
              <a:gdLst>
                <a:gd name="connsiteX0" fmla="*/ 0 w 1426189"/>
                <a:gd name="connsiteY0" fmla="*/ 0 h 488923"/>
                <a:gd name="connsiteX1" fmla="*/ 1426189 w 1426189"/>
                <a:gd name="connsiteY1" fmla="*/ 0 h 488923"/>
                <a:gd name="connsiteX2" fmla="*/ 1426189 w 1426189"/>
                <a:gd name="connsiteY2" fmla="*/ 488923 h 488923"/>
                <a:gd name="connsiteX3" fmla="*/ 0 w 1426189"/>
                <a:gd name="connsiteY3" fmla="*/ 488923 h 488923"/>
                <a:gd name="connsiteX4" fmla="*/ 0 w 1426189"/>
                <a:gd name="connsiteY4" fmla="*/ 0 h 4889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26189" h="488923">
                  <a:moveTo>
                    <a:pt x="0" y="0"/>
                  </a:moveTo>
                  <a:lnTo>
                    <a:pt x="1426189" y="0"/>
                  </a:lnTo>
                  <a:lnTo>
                    <a:pt x="1426189" y="488923"/>
                  </a:lnTo>
                  <a:lnTo>
                    <a:pt x="0" y="488923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spcFirstLastPara="0" vert="horz" wrap="square" lIns="26670" tIns="26670" rIns="26670" bIns="26670" numCol="1" spcCol="1270" anchor="ctr" anchorCtr="0">
              <a:noAutofit/>
            </a:bodyPr>
            <a:lstStyle/>
            <a:p>
              <a:pPr lvl="0" algn="ctr" defTabSz="311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l-PL" sz="800" kern="1200" dirty="0"/>
                <a:t>Liczba przedsiębiorstw otrzymujących wsparcie (CI)[przedsiębiorstwa]</a:t>
              </a:r>
            </a:p>
          </p:txBody>
        </p:sp>
        <p:sp>
          <p:nvSpPr>
            <p:cNvPr id="17" name="Dowolny kształt 35">
              <a:extLst>
                <a:ext uri="{FF2B5EF4-FFF2-40B4-BE49-F238E27FC236}">
                  <a16:creationId xmlns:a16="http://schemas.microsoft.com/office/drawing/2014/main" id="{EFC7D845-D3D1-4B70-84BE-0EDC44609EE5}"/>
                </a:ext>
              </a:extLst>
            </p:cNvPr>
            <p:cNvSpPr/>
            <p:nvPr/>
          </p:nvSpPr>
          <p:spPr>
            <a:xfrm>
              <a:off x="4465652" y="2261817"/>
              <a:ext cx="1426189" cy="488923"/>
            </a:xfrm>
            <a:custGeom>
              <a:avLst/>
              <a:gdLst>
                <a:gd name="connsiteX0" fmla="*/ 0 w 1426189"/>
                <a:gd name="connsiteY0" fmla="*/ 0 h 488923"/>
                <a:gd name="connsiteX1" fmla="*/ 1426189 w 1426189"/>
                <a:gd name="connsiteY1" fmla="*/ 0 h 488923"/>
                <a:gd name="connsiteX2" fmla="*/ 1426189 w 1426189"/>
                <a:gd name="connsiteY2" fmla="*/ 488923 h 488923"/>
                <a:gd name="connsiteX3" fmla="*/ 0 w 1426189"/>
                <a:gd name="connsiteY3" fmla="*/ 488923 h 488923"/>
                <a:gd name="connsiteX4" fmla="*/ 0 w 1426189"/>
                <a:gd name="connsiteY4" fmla="*/ 0 h 4889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26189" h="488923">
                  <a:moveTo>
                    <a:pt x="0" y="0"/>
                  </a:moveTo>
                  <a:lnTo>
                    <a:pt x="1426189" y="0"/>
                  </a:lnTo>
                  <a:lnTo>
                    <a:pt x="1426189" y="488923"/>
                  </a:lnTo>
                  <a:lnTo>
                    <a:pt x="0" y="488923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spcFirstLastPara="0" vert="horz" wrap="square" lIns="26670" tIns="26670" rIns="26670" bIns="26670" numCol="1" spcCol="1270" anchor="ctr" anchorCtr="0">
              <a:noAutofit/>
            </a:bodyPr>
            <a:lstStyle/>
            <a:p>
              <a:pPr lvl="0" algn="ctr" defTabSz="311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l-PL" sz="800" kern="1200" dirty="0"/>
                <a:t>Liczba przedsiębiorstw otrzymujących dotacje (CI ) [przedsiębiorstwa]</a:t>
              </a:r>
            </a:p>
          </p:txBody>
        </p:sp>
        <p:sp>
          <p:nvSpPr>
            <p:cNvPr id="18" name="Dowolny kształt 37">
              <a:extLst>
                <a:ext uri="{FF2B5EF4-FFF2-40B4-BE49-F238E27FC236}">
                  <a16:creationId xmlns:a16="http://schemas.microsoft.com/office/drawing/2014/main" id="{F6EC4ACB-CF63-4B59-AEDE-DF87ED01B110}"/>
                </a:ext>
              </a:extLst>
            </p:cNvPr>
            <p:cNvSpPr/>
            <p:nvPr/>
          </p:nvSpPr>
          <p:spPr>
            <a:xfrm>
              <a:off x="4465652" y="2751067"/>
              <a:ext cx="1426189" cy="488923"/>
            </a:xfrm>
            <a:custGeom>
              <a:avLst/>
              <a:gdLst>
                <a:gd name="connsiteX0" fmla="*/ 0 w 1426189"/>
                <a:gd name="connsiteY0" fmla="*/ 0 h 488923"/>
                <a:gd name="connsiteX1" fmla="*/ 1426189 w 1426189"/>
                <a:gd name="connsiteY1" fmla="*/ 0 h 488923"/>
                <a:gd name="connsiteX2" fmla="*/ 1426189 w 1426189"/>
                <a:gd name="connsiteY2" fmla="*/ 488923 h 488923"/>
                <a:gd name="connsiteX3" fmla="*/ 0 w 1426189"/>
                <a:gd name="connsiteY3" fmla="*/ 488923 h 488923"/>
                <a:gd name="connsiteX4" fmla="*/ 0 w 1426189"/>
                <a:gd name="connsiteY4" fmla="*/ 0 h 4889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26189" h="488923">
                  <a:moveTo>
                    <a:pt x="0" y="0"/>
                  </a:moveTo>
                  <a:lnTo>
                    <a:pt x="1426189" y="0"/>
                  </a:lnTo>
                  <a:lnTo>
                    <a:pt x="1426189" y="488923"/>
                  </a:lnTo>
                  <a:lnTo>
                    <a:pt x="0" y="488923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spcFirstLastPara="0" vert="horz" wrap="square" lIns="26670" tIns="26670" rIns="26670" bIns="26670" numCol="1" spcCol="1270" anchor="ctr" anchorCtr="0">
              <a:noAutofit/>
            </a:bodyPr>
            <a:lstStyle/>
            <a:p>
              <a:pPr lvl="0" algn="ctr" defTabSz="311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l-PL" sz="800" kern="1200" dirty="0"/>
                <a:t>Inwestycje prywatne uzupełniające wsparcie publiczne dla przedsiębiorstw (dotacje)(CI ) [zł]</a:t>
              </a:r>
            </a:p>
          </p:txBody>
        </p:sp>
        <p:sp>
          <p:nvSpPr>
            <p:cNvPr id="19" name="Dowolny kształt 39">
              <a:extLst>
                <a:ext uri="{FF2B5EF4-FFF2-40B4-BE49-F238E27FC236}">
                  <a16:creationId xmlns:a16="http://schemas.microsoft.com/office/drawing/2014/main" id="{5A0E0B8B-7A4A-42FA-8D36-25F91CF82EDB}"/>
                </a:ext>
              </a:extLst>
            </p:cNvPr>
            <p:cNvSpPr/>
            <p:nvPr/>
          </p:nvSpPr>
          <p:spPr>
            <a:xfrm>
              <a:off x="4465652" y="3853530"/>
              <a:ext cx="1426189" cy="488923"/>
            </a:xfrm>
            <a:custGeom>
              <a:avLst/>
              <a:gdLst>
                <a:gd name="connsiteX0" fmla="*/ 0 w 1426189"/>
                <a:gd name="connsiteY0" fmla="*/ 0 h 488923"/>
                <a:gd name="connsiteX1" fmla="*/ 1426189 w 1426189"/>
                <a:gd name="connsiteY1" fmla="*/ 0 h 488923"/>
                <a:gd name="connsiteX2" fmla="*/ 1426189 w 1426189"/>
                <a:gd name="connsiteY2" fmla="*/ 488923 h 488923"/>
                <a:gd name="connsiteX3" fmla="*/ 0 w 1426189"/>
                <a:gd name="connsiteY3" fmla="*/ 488923 h 488923"/>
                <a:gd name="connsiteX4" fmla="*/ 0 w 1426189"/>
                <a:gd name="connsiteY4" fmla="*/ 0 h 4889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26189" h="488923">
                  <a:moveTo>
                    <a:pt x="0" y="0"/>
                  </a:moveTo>
                  <a:lnTo>
                    <a:pt x="1426189" y="0"/>
                  </a:lnTo>
                  <a:lnTo>
                    <a:pt x="1426189" y="488923"/>
                  </a:lnTo>
                  <a:lnTo>
                    <a:pt x="0" y="488923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spcFirstLastPara="0" vert="horz" wrap="square" lIns="26670" tIns="26670" rIns="26670" bIns="26670" numCol="1" spcCol="1270" anchor="ctr" anchorCtr="0">
              <a:noAutofit/>
            </a:bodyPr>
            <a:lstStyle/>
            <a:p>
              <a:pPr lvl="0" algn="ctr" defTabSz="311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l-PL" sz="800" kern="1200" dirty="0"/>
                <a:t>Liczba przedsiębiorstw objętych wsparciem w celu wprowadzenia produktów nowych dla firmy (CI ) [szt.]</a:t>
              </a:r>
            </a:p>
          </p:txBody>
        </p:sp>
        <p:sp>
          <p:nvSpPr>
            <p:cNvPr id="20" name="Dowolny kształt 40">
              <a:extLst>
                <a:ext uri="{FF2B5EF4-FFF2-40B4-BE49-F238E27FC236}">
                  <a16:creationId xmlns:a16="http://schemas.microsoft.com/office/drawing/2014/main" id="{31576802-D0D7-4335-9FEB-24DA6D2EDFED}"/>
                </a:ext>
              </a:extLst>
            </p:cNvPr>
            <p:cNvSpPr/>
            <p:nvPr/>
          </p:nvSpPr>
          <p:spPr>
            <a:xfrm>
              <a:off x="4465652" y="3364103"/>
              <a:ext cx="1426189" cy="488923"/>
            </a:xfrm>
            <a:custGeom>
              <a:avLst/>
              <a:gdLst>
                <a:gd name="connsiteX0" fmla="*/ 0 w 1426189"/>
                <a:gd name="connsiteY0" fmla="*/ 0 h 488923"/>
                <a:gd name="connsiteX1" fmla="*/ 1426189 w 1426189"/>
                <a:gd name="connsiteY1" fmla="*/ 0 h 488923"/>
                <a:gd name="connsiteX2" fmla="*/ 1426189 w 1426189"/>
                <a:gd name="connsiteY2" fmla="*/ 488923 h 488923"/>
                <a:gd name="connsiteX3" fmla="*/ 0 w 1426189"/>
                <a:gd name="connsiteY3" fmla="*/ 488923 h 488923"/>
                <a:gd name="connsiteX4" fmla="*/ 0 w 1426189"/>
                <a:gd name="connsiteY4" fmla="*/ 0 h 4889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26189" h="488923">
                  <a:moveTo>
                    <a:pt x="0" y="0"/>
                  </a:moveTo>
                  <a:lnTo>
                    <a:pt x="1426189" y="0"/>
                  </a:lnTo>
                  <a:lnTo>
                    <a:pt x="1426189" y="488923"/>
                  </a:lnTo>
                  <a:lnTo>
                    <a:pt x="0" y="488923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spcFirstLastPara="0" vert="horz" wrap="square" lIns="26670" tIns="26670" rIns="26670" bIns="26670" numCol="1" spcCol="1270" anchor="ctr" anchorCtr="0">
              <a:noAutofit/>
            </a:bodyPr>
            <a:lstStyle/>
            <a:p>
              <a:pPr lvl="0" algn="ctr" defTabSz="311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l-PL" sz="800" kern="1200" dirty="0"/>
                <a:t>Liczba przedsiębiorstw objętych wsparciem w celu wprowadzenia produktów nowych dla rynku (CI )[szt.]</a:t>
              </a:r>
            </a:p>
          </p:txBody>
        </p:sp>
        <p:sp>
          <p:nvSpPr>
            <p:cNvPr id="21" name="Dowolny kształt 42">
              <a:extLst>
                <a:ext uri="{FF2B5EF4-FFF2-40B4-BE49-F238E27FC236}">
                  <a16:creationId xmlns:a16="http://schemas.microsoft.com/office/drawing/2014/main" id="{29C7B0A5-E57A-4996-8CAA-DB562B3D2E33}"/>
                </a:ext>
              </a:extLst>
            </p:cNvPr>
            <p:cNvSpPr/>
            <p:nvPr/>
          </p:nvSpPr>
          <p:spPr>
            <a:xfrm>
              <a:off x="4465652" y="1770267"/>
              <a:ext cx="1426189" cy="488923"/>
            </a:xfrm>
            <a:custGeom>
              <a:avLst/>
              <a:gdLst>
                <a:gd name="connsiteX0" fmla="*/ 0 w 1426189"/>
                <a:gd name="connsiteY0" fmla="*/ 0 h 488923"/>
                <a:gd name="connsiteX1" fmla="*/ 1426189 w 1426189"/>
                <a:gd name="connsiteY1" fmla="*/ 0 h 488923"/>
                <a:gd name="connsiteX2" fmla="*/ 1426189 w 1426189"/>
                <a:gd name="connsiteY2" fmla="*/ 488923 h 488923"/>
                <a:gd name="connsiteX3" fmla="*/ 0 w 1426189"/>
                <a:gd name="connsiteY3" fmla="*/ 488923 h 488923"/>
                <a:gd name="connsiteX4" fmla="*/ 0 w 1426189"/>
                <a:gd name="connsiteY4" fmla="*/ 0 h 4889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26189" h="488923">
                  <a:moveTo>
                    <a:pt x="0" y="0"/>
                  </a:moveTo>
                  <a:lnTo>
                    <a:pt x="1426189" y="0"/>
                  </a:lnTo>
                  <a:lnTo>
                    <a:pt x="1426189" y="488923"/>
                  </a:lnTo>
                  <a:lnTo>
                    <a:pt x="0" y="488923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spcFirstLastPara="0" vert="horz" wrap="square" lIns="26670" tIns="26670" rIns="26670" bIns="26670" numCol="1" spcCol="1270" anchor="ctr" anchorCtr="0">
              <a:noAutofit/>
            </a:bodyPr>
            <a:lstStyle/>
            <a:p>
              <a:pPr lvl="0" algn="ctr" defTabSz="311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l-PL" sz="800" kern="1200" dirty="0"/>
                <a:t>Liczba przedsiębiorstw wspartych w zakresie </a:t>
              </a:r>
              <a:r>
                <a:rPr lang="pl-PL" sz="800" kern="1200" dirty="0" err="1"/>
                <a:t>ekoinnowacji</a:t>
              </a:r>
              <a:r>
                <a:rPr lang="pl-PL" sz="800" kern="1200" dirty="0"/>
                <a:t> [szt.]</a:t>
              </a:r>
            </a:p>
          </p:txBody>
        </p:sp>
        <p:sp>
          <p:nvSpPr>
            <p:cNvPr id="22" name="Dowolny kształt 44">
              <a:extLst>
                <a:ext uri="{FF2B5EF4-FFF2-40B4-BE49-F238E27FC236}">
                  <a16:creationId xmlns:a16="http://schemas.microsoft.com/office/drawing/2014/main" id="{6F8369AE-F8F2-4C5A-970F-62D3C393135B}"/>
                </a:ext>
              </a:extLst>
            </p:cNvPr>
            <p:cNvSpPr/>
            <p:nvPr/>
          </p:nvSpPr>
          <p:spPr>
            <a:xfrm>
              <a:off x="4456741" y="4941127"/>
              <a:ext cx="1426189" cy="488923"/>
            </a:xfrm>
            <a:custGeom>
              <a:avLst/>
              <a:gdLst>
                <a:gd name="connsiteX0" fmla="*/ 0 w 1426189"/>
                <a:gd name="connsiteY0" fmla="*/ 0 h 488923"/>
                <a:gd name="connsiteX1" fmla="*/ 1426189 w 1426189"/>
                <a:gd name="connsiteY1" fmla="*/ 0 h 488923"/>
                <a:gd name="connsiteX2" fmla="*/ 1426189 w 1426189"/>
                <a:gd name="connsiteY2" fmla="*/ 488923 h 488923"/>
                <a:gd name="connsiteX3" fmla="*/ 0 w 1426189"/>
                <a:gd name="connsiteY3" fmla="*/ 488923 h 488923"/>
                <a:gd name="connsiteX4" fmla="*/ 0 w 1426189"/>
                <a:gd name="connsiteY4" fmla="*/ 0 h 4889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26189" h="488923">
                  <a:moveTo>
                    <a:pt x="0" y="0"/>
                  </a:moveTo>
                  <a:lnTo>
                    <a:pt x="1426189" y="0"/>
                  </a:lnTo>
                  <a:lnTo>
                    <a:pt x="1426189" y="488923"/>
                  </a:lnTo>
                  <a:lnTo>
                    <a:pt x="0" y="488923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spcFirstLastPara="0" vert="horz" wrap="square" lIns="26670" tIns="26670" rIns="26670" bIns="26670" numCol="1" spcCol="1270" anchor="ctr" anchorCtr="0">
              <a:noAutofit/>
            </a:bodyPr>
            <a:lstStyle/>
            <a:p>
              <a:pPr lvl="0" algn="ctr" defTabSz="311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l-PL" sz="800" kern="1200" dirty="0"/>
                <a:t>Liczba przedsiębiorstw otrzymujących wsparcie finansowe inne niż dotacje (CI) [przedsiębiorstwa]</a:t>
              </a:r>
            </a:p>
          </p:txBody>
        </p:sp>
        <p:sp>
          <p:nvSpPr>
            <p:cNvPr id="23" name="Dowolny kształt 45">
              <a:extLst>
                <a:ext uri="{FF2B5EF4-FFF2-40B4-BE49-F238E27FC236}">
                  <a16:creationId xmlns:a16="http://schemas.microsoft.com/office/drawing/2014/main" id="{09856CCC-1695-4227-808B-DB2394AC8E26}"/>
                </a:ext>
              </a:extLst>
            </p:cNvPr>
            <p:cNvSpPr/>
            <p:nvPr/>
          </p:nvSpPr>
          <p:spPr>
            <a:xfrm>
              <a:off x="4456740" y="5430050"/>
              <a:ext cx="1426189" cy="488923"/>
            </a:xfrm>
            <a:custGeom>
              <a:avLst/>
              <a:gdLst>
                <a:gd name="connsiteX0" fmla="*/ 0 w 1426189"/>
                <a:gd name="connsiteY0" fmla="*/ 0 h 488923"/>
                <a:gd name="connsiteX1" fmla="*/ 1426189 w 1426189"/>
                <a:gd name="connsiteY1" fmla="*/ 0 h 488923"/>
                <a:gd name="connsiteX2" fmla="*/ 1426189 w 1426189"/>
                <a:gd name="connsiteY2" fmla="*/ 488923 h 488923"/>
                <a:gd name="connsiteX3" fmla="*/ 0 w 1426189"/>
                <a:gd name="connsiteY3" fmla="*/ 488923 h 488923"/>
                <a:gd name="connsiteX4" fmla="*/ 0 w 1426189"/>
                <a:gd name="connsiteY4" fmla="*/ 0 h 4889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26189" h="488923">
                  <a:moveTo>
                    <a:pt x="0" y="0"/>
                  </a:moveTo>
                  <a:lnTo>
                    <a:pt x="1426189" y="0"/>
                  </a:lnTo>
                  <a:lnTo>
                    <a:pt x="1426189" y="488923"/>
                  </a:lnTo>
                  <a:lnTo>
                    <a:pt x="0" y="488923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spcFirstLastPara="0" vert="horz" wrap="square" lIns="26670" tIns="26670" rIns="26670" bIns="26670" numCol="1" spcCol="1270" anchor="ctr" anchorCtr="0">
              <a:noAutofit/>
            </a:bodyPr>
            <a:lstStyle/>
            <a:p>
              <a:pPr lvl="0" algn="ctr" defTabSz="311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l-PL" sz="800" kern="1200" dirty="0"/>
                <a:t>Liczba wspieranych nowych przedsiębiorstw (CI) [przedsiębiorstwa]</a:t>
              </a:r>
            </a:p>
          </p:txBody>
        </p:sp>
        <p:sp>
          <p:nvSpPr>
            <p:cNvPr id="24" name="Dowolny kształt 46">
              <a:extLst>
                <a:ext uri="{FF2B5EF4-FFF2-40B4-BE49-F238E27FC236}">
                  <a16:creationId xmlns:a16="http://schemas.microsoft.com/office/drawing/2014/main" id="{A0937BA2-1C7D-4BC3-8FE9-D42BC12AFE37}"/>
                </a:ext>
              </a:extLst>
            </p:cNvPr>
            <p:cNvSpPr/>
            <p:nvPr/>
          </p:nvSpPr>
          <p:spPr>
            <a:xfrm>
              <a:off x="4456739" y="5917276"/>
              <a:ext cx="1426189" cy="488923"/>
            </a:xfrm>
            <a:custGeom>
              <a:avLst/>
              <a:gdLst>
                <a:gd name="connsiteX0" fmla="*/ 0 w 1426189"/>
                <a:gd name="connsiteY0" fmla="*/ 0 h 488923"/>
                <a:gd name="connsiteX1" fmla="*/ 1426189 w 1426189"/>
                <a:gd name="connsiteY1" fmla="*/ 0 h 488923"/>
                <a:gd name="connsiteX2" fmla="*/ 1426189 w 1426189"/>
                <a:gd name="connsiteY2" fmla="*/ 488923 h 488923"/>
                <a:gd name="connsiteX3" fmla="*/ 0 w 1426189"/>
                <a:gd name="connsiteY3" fmla="*/ 488923 h 488923"/>
                <a:gd name="connsiteX4" fmla="*/ 0 w 1426189"/>
                <a:gd name="connsiteY4" fmla="*/ 0 h 4889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26189" h="488923">
                  <a:moveTo>
                    <a:pt x="0" y="0"/>
                  </a:moveTo>
                  <a:lnTo>
                    <a:pt x="1426189" y="0"/>
                  </a:lnTo>
                  <a:lnTo>
                    <a:pt x="1426189" y="488923"/>
                  </a:lnTo>
                  <a:lnTo>
                    <a:pt x="0" y="488923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spcFirstLastPara="0" vert="horz" wrap="square" lIns="26670" tIns="26670" rIns="26670" bIns="26670" numCol="1" spcCol="1270" anchor="ctr" anchorCtr="0">
              <a:noAutofit/>
            </a:bodyPr>
            <a:lstStyle/>
            <a:p>
              <a:pPr lvl="0" algn="ctr" defTabSz="311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l-PL" sz="800" kern="1200" dirty="0"/>
                <a:t>Inwestycje prywatne uzupełniające wsparcie publiczne dla przedsiębiorstw (inne niż dotacje) (CI) [zł]</a:t>
              </a:r>
            </a:p>
          </p:txBody>
        </p:sp>
      </p:grpSp>
      <p:sp>
        <p:nvSpPr>
          <p:cNvPr id="26" name="Nawias klamrowy otwierający 25">
            <a:extLst>
              <a:ext uri="{FF2B5EF4-FFF2-40B4-BE49-F238E27FC236}">
                <a16:creationId xmlns:a16="http://schemas.microsoft.com/office/drawing/2014/main" id="{A1430887-0E33-4985-94CE-FDD0569FD55F}"/>
              </a:ext>
            </a:extLst>
          </p:cNvPr>
          <p:cNvSpPr/>
          <p:nvPr/>
        </p:nvSpPr>
        <p:spPr>
          <a:xfrm>
            <a:off x="4329390" y="2125127"/>
            <a:ext cx="219755" cy="3050722"/>
          </a:xfrm>
          <a:prstGeom prst="leftBrace">
            <a:avLst>
              <a:gd name="adj1" fmla="val 8333"/>
              <a:gd name="adj2" fmla="val 41722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cxnSp>
        <p:nvCxnSpPr>
          <p:cNvPr id="32" name="Łącznik prosty ze strzałką 31">
            <a:extLst>
              <a:ext uri="{FF2B5EF4-FFF2-40B4-BE49-F238E27FC236}">
                <a16:creationId xmlns:a16="http://schemas.microsoft.com/office/drawing/2014/main" id="{D561B9FF-2B32-41EA-95B5-94B60DC2B62E}"/>
              </a:ext>
            </a:extLst>
          </p:cNvPr>
          <p:cNvCxnSpPr>
            <a:cxnSpLocks/>
          </p:cNvCxnSpPr>
          <p:nvPr/>
        </p:nvCxnSpPr>
        <p:spPr>
          <a:xfrm flipV="1">
            <a:off x="3840480" y="1592670"/>
            <a:ext cx="896983" cy="9467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Nawias klamrowy otwierający 32">
            <a:extLst>
              <a:ext uri="{FF2B5EF4-FFF2-40B4-BE49-F238E27FC236}">
                <a16:creationId xmlns:a16="http://schemas.microsoft.com/office/drawing/2014/main" id="{153BE595-F88A-456F-8A4C-2243379EFCA3}"/>
              </a:ext>
            </a:extLst>
          </p:cNvPr>
          <p:cNvSpPr/>
          <p:nvPr/>
        </p:nvSpPr>
        <p:spPr>
          <a:xfrm>
            <a:off x="6235123" y="3037592"/>
            <a:ext cx="219756" cy="2553311"/>
          </a:xfrm>
          <a:prstGeom prst="leftBrace">
            <a:avLst>
              <a:gd name="adj1" fmla="val 8333"/>
              <a:gd name="adj2" fmla="val 54434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cxnSp>
        <p:nvCxnSpPr>
          <p:cNvPr id="34" name="Łącznik prosty ze strzałką 33">
            <a:extLst>
              <a:ext uri="{FF2B5EF4-FFF2-40B4-BE49-F238E27FC236}">
                <a16:creationId xmlns:a16="http://schemas.microsoft.com/office/drawing/2014/main" id="{C9FDEA8B-91E6-4A1D-976C-3A571B0EBAAA}"/>
              </a:ext>
            </a:extLst>
          </p:cNvPr>
          <p:cNvCxnSpPr>
            <a:cxnSpLocks/>
          </p:cNvCxnSpPr>
          <p:nvPr/>
        </p:nvCxnSpPr>
        <p:spPr>
          <a:xfrm>
            <a:off x="5850029" y="1636204"/>
            <a:ext cx="770189" cy="1884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Dowolny kształt 133">
            <a:extLst>
              <a:ext uri="{FF2B5EF4-FFF2-40B4-BE49-F238E27FC236}">
                <a16:creationId xmlns:a16="http://schemas.microsoft.com/office/drawing/2014/main" id="{77648503-1D53-4C58-B521-8C6725BB4B35}"/>
              </a:ext>
            </a:extLst>
          </p:cNvPr>
          <p:cNvSpPr/>
          <p:nvPr/>
        </p:nvSpPr>
        <p:spPr>
          <a:xfrm>
            <a:off x="8290477" y="3149873"/>
            <a:ext cx="1372234" cy="1232621"/>
          </a:xfrm>
          <a:custGeom>
            <a:avLst/>
            <a:gdLst>
              <a:gd name="connsiteX0" fmla="*/ 0 w 1372234"/>
              <a:gd name="connsiteY0" fmla="*/ 0 h 823340"/>
              <a:gd name="connsiteX1" fmla="*/ 1372234 w 1372234"/>
              <a:gd name="connsiteY1" fmla="*/ 0 h 823340"/>
              <a:gd name="connsiteX2" fmla="*/ 1372234 w 1372234"/>
              <a:gd name="connsiteY2" fmla="*/ 823340 h 823340"/>
              <a:gd name="connsiteX3" fmla="*/ 0 w 1372234"/>
              <a:gd name="connsiteY3" fmla="*/ 823340 h 823340"/>
              <a:gd name="connsiteX4" fmla="*/ 0 w 1372234"/>
              <a:gd name="connsiteY4" fmla="*/ 0 h 8233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72234" h="823340">
                <a:moveTo>
                  <a:pt x="0" y="0"/>
                </a:moveTo>
                <a:lnTo>
                  <a:pt x="1372234" y="0"/>
                </a:lnTo>
                <a:lnTo>
                  <a:pt x="1372234" y="823340"/>
                </a:lnTo>
                <a:lnTo>
                  <a:pt x="0" y="82334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spcFirstLastPara="0" vert="horz" wrap="square" lIns="34290" tIns="34290" rIns="34290" bIns="34290" numCol="1" spcCol="1270" anchor="ctr" anchorCtr="0">
            <a:noAutofit/>
          </a:bodyPr>
          <a:lstStyle/>
          <a:p>
            <a:pPr algn="ctr"/>
            <a:r>
              <a:rPr lang="pl-PL" sz="1000" dirty="0"/>
              <a:t>Średni udział przedsiębiorstw</a:t>
            </a:r>
          </a:p>
          <a:p>
            <a:pPr algn="ctr"/>
            <a:r>
              <a:rPr lang="pl-PL" sz="1000" dirty="0"/>
              <a:t>innowacyjnych w ogólnej liczbie</a:t>
            </a:r>
          </a:p>
          <a:p>
            <a:pPr algn="ctr"/>
            <a:r>
              <a:rPr lang="pl-PL" sz="1000" dirty="0"/>
              <a:t>przedsiębiorstw przemysłowych i</a:t>
            </a:r>
          </a:p>
          <a:p>
            <a:pPr algn="ctr"/>
            <a:r>
              <a:rPr lang="pl-PL" sz="1000" dirty="0"/>
              <a:t>z sektora usług (%)</a:t>
            </a:r>
            <a:endParaRPr lang="pl-PL" sz="1000" kern="1200" dirty="0"/>
          </a:p>
        </p:txBody>
      </p:sp>
      <p:sp>
        <p:nvSpPr>
          <p:cNvPr id="36" name="Nawias klamrowy zamykający 35">
            <a:extLst>
              <a:ext uri="{FF2B5EF4-FFF2-40B4-BE49-F238E27FC236}">
                <a16:creationId xmlns:a16="http://schemas.microsoft.com/office/drawing/2014/main" id="{4D1BEA43-E22D-4721-A24F-37139DC4CCC8}"/>
              </a:ext>
            </a:extLst>
          </p:cNvPr>
          <p:cNvSpPr/>
          <p:nvPr/>
        </p:nvSpPr>
        <p:spPr>
          <a:xfrm>
            <a:off x="7951228" y="1679500"/>
            <a:ext cx="243844" cy="3911403"/>
          </a:xfrm>
          <a:prstGeom prst="rightBrace">
            <a:avLst>
              <a:gd name="adj1" fmla="val 8333"/>
              <a:gd name="adj2" fmla="val 54453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 sz="1100"/>
          </a:p>
        </p:txBody>
      </p:sp>
      <p:grpSp>
        <p:nvGrpSpPr>
          <p:cNvPr id="49" name="Grupa 48">
            <a:extLst>
              <a:ext uri="{FF2B5EF4-FFF2-40B4-BE49-F238E27FC236}">
                <a16:creationId xmlns:a16="http://schemas.microsoft.com/office/drawing/2014/main" id="{545CB570-3B85-48EF-A468-E791358942AF}"/>
              </a:ext>
            </a:extLst>
          </p:cNvPr>
          <p:cNvGrpSpPr/>
          <p:nvPr/>
        </p:nvGrpSpPr>
        <p:grpSpPr>
          <a:xfrm>
            <a:off x="338277" y="2374493"/>
            <a:ext cx="1941329" cy="3148839"/>
            <a:chOff x="218113" y="2398518"/>
            <a:chExt cx="1941329" cy="3148839"/>
          </a:xfrm>
        </p:grpSpPr>
        <p:sp>
          <p:nvSpPr>
            <p:cNvPr id="45" name="Dowolny kształt: kształt 44">
              <a:extLst>
                <a:ext uri="{FF2B5EF4-FFF2-40B4-BE49-F238E27FC236}">
                  <a16:creationId xmlns:a16="http://schemas.microsoft.com/office/drawing/2014/main" id="{E5CF583A-1C3E-4869-AB21-F613C1FAA2A5}"/>
                </a:ext>
              </a:extLst>
            </p:cNvPr>
            <p:cNvSpPr/>
            <p:nvPr/>
          </p:nvSpPr>
          <p:spPr>
            <a:xfrm>
              <a:off x="218113" y="2398518"/>
              <a:ext cx="1930743" cy="626035"/>
            </a:xfrm>
            <a:custGeom>
              <a:avLst/>
              <a:gdLst>
                <a:gd name="connsiteX0" fmla="*/ 0 w 1930743"/>
                <a:gd name="connsiteY0" fmla="*/ 0 h 626035"/>
                <a:gd name="connsiteX1" fmla="*/ 1930743 w 1930743"/>
                <a:gd name="connsiteY1" fmla="*/ 0 h 626035"/>
                <a:gd name="connsiteX2" fmla="*/ 1930743 w 1930743"/>
                <a:gd name="connsiteY2" fmla="*/ 626035 h 626035"/>
                <a:gd name="connsiteX3" fmla="*/ 0 w 1930743"/>
                <a:gd name="connsiteY3" fmla="*/ 626035 h 626035"/>
                <a:gd name="connsiteX4" fmla="*/ 0 w 1930743"/>
                <a:gd name="connsiteY4" fmla="*/ 0 h 6260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30743" h="626035">
                  <a:moveTo>
                    <a:pt x="0" y="0"/>
                  </a:moveTo>
                  <a:lnTo>
                    <a:pt x="1930743" y="0"/>
                  </a:lnTo>
                  <a:lnTo>
                    <a:pt x="1930743" y="626035"/>
                  </a:lnTo>
                  <a:lnTo>
                    <a:pt x="0" y="626035"/>
                  </a:lnTo>
                  <a:lnTo>
                    <a:pt x="0" y="0"/>
                  </a:lnTo>
                  <a:close/>
                </a:path>
              </a:pathLst>
            </a:custGeom>
            <a:ln>
              <a:solidFill>
                <a:schemeClr val="accent2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spcFirstLastPara="0" vert="horz" wrap="square" lIns="38100" tIns="38100" rIns="38100" bIns="38100" numCol="1" spcCol="1270" anchor="ctr" anchorCtr="0">
              <a:noAutofit/>
            </a:bodyPr>
            <a:lstStyle/>
            <a:p>
              <a:pPr marL="0" lvl="0" indent="0"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pl-PL" sz="1000" kern="1200" dirty="0"/>
                <a:t>Potrzeba wsparcia przedsiębiorczości, konkurencyjności i innowacyjności</a:t>
              </a:r>
            </a:p>
          </p:txBody>
        </p:sp>
        <p:sp>
          <p:nvSpPr>
            <p:cNvPr id="46" name="Dowolny kształt: kształt 45">
              <a:extLst>
                <a:ext uri="{FF2B5EF4-FFF2-40B4-BE49-F238E27FC236}">
                  <a16:creationId xmlns:a16="http://schemas.microsoft.com/office/drawing/2014/main" id="{2B9DF0F8-A3F6-4BEA-A83C-E8C5B2F76921}"/>
                </a:ext>
              </a:extLst>
            </p:cNvPr>
            <p:cNvSpPr/>
            <p:nvPr/>
          </p:nvSpPr>
          <p:spPr>
            <a:xfrm>
              <a:off x="218113" y="3217627"/>
              <a:ext cx="1930743" cy="524417"/>
            </a:xfrm>
            <a:custGeom>
              <a:avLst/>
              <a:gdLst>
                <a:gd name="connsiteX0" fmla="*/ 0 w 1930743"/>
                <a:gd name="connsiteY0" fmla="*/ 0 h 524417"/>
                <a:gd name="connsiteX1" fmla="*/ 1930743 w 1930743"/>
                <a:gd name="connsiteY1" fmla="*/ 0 h 524417"/>
                <a:gd name="connsiteX2" fmla="*/ 1930743 w 1930743"/>
                <a:gd name="connsiteY2" fmla="*/ 524417 h 524417"/>
                <a:gd name="connsiteX3" fmla="*/ 0 w 1930743"/>
                <a:gd name="connsiteY3" fmla="*/ 524417 h 524417"/>
                <a:gd name="connsiteX4" fmla="*/ 0 w 1930743"/>
                <a:gd name="connsiteY4" fmla="*/ 0 h 524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30743" h="524417">
                  <a:moveTo>
                    <a:pt x="0" y="0"/>
                  </a:moveTo>
                  <a:lnTo>
                    <a:pt x="1930743" y="0"/>
                  </a:lnTo>
                  <a:lnTo>
                    <a:pt x="1930743" y="524417"/>
                  </a:lnTo>
                  <a:lnTo>
                    <a:pt x="0" y="524417"/>
                  </a:lnTo>
                  <a:lnTo>
                    <a:pt x="0" y="0"/>
                  </a:lnTo>
                  <a:close/>
                </a:path>
              </a:pathLst>
            </a:custGeom>
            <a:ln>
              <a:solidFill>
                <a:schemeClr val="accent2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spcFirstLastPara="0" vert="horz" wrap="square" lIns="38100" tIns="38100" rIns="38100" bIns="38100" numCol="1" spcCol="1270" anchor="ctr" anchorCtr="0">
              <a:noAutofit/>
            </a:bodyPr>
            <a:lstStyle/>
            <a:p>
              <a:pPr marL="0" lvl="0" indent="0"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pl-PL" sz="1000" kern="1200" dirty="0"/>
                <a:t>Niewielka zdolność MŚP do inwestowania (zarówno w oparciu o środki własne jak i zewnętrzne)</a:t>
              </a:r>
            </a:p>
          </p:txBody>
        </p:sp>
        <p:sp>
          <p:nvSpPr>
            <p:cNvPr id="47" name="Dowolny kształt: kształt 46">
              <a:extLst>
                <a:ext uri="{FF2B5EF4-FFF2-40B4-BE49-F238E27FC236}">
                  <a16:creationId xmlns:a16="http://schemas.microsoft.com/office/drawing/2014/main" id="{3C9B0CF7-758C-4909-9C6B-70854448027A}"/>
                </a:ext>
              </a:extLst>
            </p:cNvPr>
            <p:cNvSpPr/>
            <p:nvPr/>
          </p:nvSpPr>
          <p:spPr>
            <a:xfrm>
              <a:off x="218113" y="3935118"/>
              <a:ext cx="1930743" cy="769022"/>
            </a:xfrm>
            <a:custGeom>
              <a:avLst/>
              <a:gdLst>
                <a:gd name="connsiteX0" fmla="*/ 0 w 1930743"/>
                <a:gd name="connsiteY0" fmla="*/ 0 h 769022"/>
                <a:gd name="connsiteX1" fmla="*/ 1930743 w 1930743"/>
                <a:gd name="connsiteY1" fmla="*/ 0 h 769022"/>
                <a:gd name="connsiteX2" fmla="*/ 1930743 w 1930743"/>
                <a:gd name="connsiteY2" fmla="*/ 769022 h 769022"/>
                <a:gd name="connsiteX3" fmla="*/ 0 w 1930743"/>
                <a:gd name="connsiteY3" fmla="*/ 769022 h 769022"/>
                <a:gd name="connsiteX4" fmla="*/ 0 w 1930743"/>
                <a:gd name="connsiteY4" fmla="*/ 0 h 7690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30743" h="769022">
                  <a:moveTo>
                    <a:pt x="0" y="0"/>
                  </a:moveTo>
                  <a:lnTo>
                    <a:pt x="1930743" y="0"/>
                  </a:lnTo>
                  <a:lnTo>
                    <a:pt x="1930743" y="769022"/>
                  </a:lnTo>
                  <a:lnTo>
                    <a:pt x="0" y="769022"/>
                  </a:lnTo>
                  <a:lnTo>
                    <a:pt x="0" y="0"/>
                  </a:lnTo>
                  <a:close/>
                </a:path>
              </a:pathLst>
            </a:custGeom>
            <a:ln>
              <a:solidFill>
                <a:schemeClr val="accent2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spcFirstLastPara="0" vert="horz" wrap="square" lIns="38100" tIns="38100" rIns="38100" bIns="38100" numCol="1" spcCol="1270" anchor="ctr" anchorCtr="0">
              <a:noAutofit/>
            </a:bodyPr>
            <a:lstStyle/>
            <a:p>
              <a:pPr marL="0" lvl="0" indent="0"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pl-PL" sz="1000" kern="1200" dirty="0"/>
                <a:t>Potrzeba ożywienia gospodarczego, wzrostu zatrudnienia, podniesienia konkurencyjności przedsiębiorstw na obszarze Specjalnej Strefy Włączenia (SSW)</a:t>
              </a:r>
            </a:p>
          </p:txBody>
        </p:sp>
        <p:sp>
          <p:nvSpPr>
            <p:cNvPr id="48" name="Dowolny kształt: kształt 47">
              <a:extLst>
                <a:ext uri="{FF2B5EF4-FFF2-40B4-BE49-F238E27FC236}">
                  <a16:creationId xmlns:a16="http://schemas.microsoft.com/office/drawing/2014/main" id="{7EB3872D-04FA-429A-99F2-8BD2B13A9440}"/>
                </a:ext>
              </a:extLst>
            </p:cNvPr>
            <p:cNvSpPr/>
            <p:nvPr/>
          </p:nvSpPr>
          <p:spPr>
            <a:xfrm>
              <a:off x="228699" y="4897214"/>
              <a:ext cx="1930743" cy="650143"/>
            </a:xfrm>
            <a:custGeom>
              <a:avLst/>
              <a:gdLst>
                <a:gd name="connsiteX0" fmla="*/ 0 w 1930743"/>
                <a:gd name="connsiteY0" fmla="*/ 0 h 650143"/>
                <a:gd name="connsiteX1" fmla="*/ 1930743 w 1930743"/>
                <a:gd name="connsiteY1" fmla="*/ 0 h 650143"/>
                <a:gd name="connsiteX2" fmla="*/ 1930743 w 1930743"/>
                <a:gd name="connsiteY2" fmla="*/ 650143 h 650143"/>
                <a:gd name="connsiteX3" fmla="*/ 0 w 1930743"/>
                <a:gd name="connsiteY3" fmla="*/ 650143 h 650143"/>
                <a:gd name="connsiteX4" fmla="*/ 0 w 1930743"/>
                <a:gd name="connsiteY4" fmla="*/ 0 h 6501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30743" h="650143">
                  <a:moveTo>
                    <a:pt x="0" y="0"/>
                  </a:moveTo>
                  <a:lnTo>
                    <a:pt x="1930743" y="0"/>
                  </a:lnTo>
                  <a:lnTo>
                    <a:pt x="1930743" y="650143"/>
                  </a:lnTo>
                  <a:lnTo>
                    <a:pt x="0" y="650143"/>
                  </a:lnTo>
                  <a:lnTo>
                    <a:pt x="0" y="0"/>
                  </a:lnTo>
                  <a:close/>
                </a:path>
              </a:pathLst>
            </a:custGeom>
            <a:ln>
              <a:solidFill>
                <a:schemeClr val="accent2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spcFirstLastPara="0" vert="horz" wrap="square" lIns="38100" tIns="38100" rIns="38100" bIns="38100" numCol="1" spcCol="1270" anchor="ctr" anchorCtr="0">
              <a:noAutofit/>
            </a:bodyPr>
            <a:lstStyle/>
            <a:p>
              <a:pPr marL="0" lvl="0" indent="0"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pl-PL" sz="1000" kern="1200" dirty="0"/>
                <a:t>Potrzeba priorytetowego traktowania przedsięwzięć zgodnych z inteligentnymi specjalizacjami</a:t>
              </a:r>
            </a:p>
          </p:txBody>
        </p:sp>
      </p:grpSp>
      <p:grpSp>
        <p:nvGrpSpPr>
          <p:cNvPr id="39" name="Grupa 38">
            <a:extLst>
              <a:ext uri="{FF2B5EF4-FFF2-40B4-BE49-F238E27FC236}">
                <a16:creationId xmlns:a16="http://schemas.microsoft.com/office/drawing/2014/main" id="{1B4B6F73-F3FA-4339-8F44-BDAC65C28A7F}"/>
              </a:ext>
            </a:extLst>
          </p:cNvPr>
          <p:cNvGrpSpPr/>
          <p:nvPr/>
        </p:nvGrpSpPr>
        <p:grpSpPr>
          <a:xfrm>
            <a:off x="10030670" y="2070104"/>
            <a:ext cx="1932631" cy="3805666"/>
            <a:chOff x="10030670" y="2070104"/>
            <a:chExt cx="1932631" cy="3805666"/>
          </a:xfrm>
        </p:grpSpPr>
        <p:sp>
          <p:nvSpPr>
            <p:cNvPr id="40" name="Dowolny kształt: kształt 39">
              <a:extLst>
                <a:ext uri="{FF2B5EF4-FFF2-40B4-BE49-F238E27FC236}">
                  <a16:creationId xmlns:a16="http://schemas.microsoft.com/office/drawing/2014/main" id="{419E227D-5EF2-41A5-A1F7-70A5FFD8EF1F}"/>
                </a:ext>
              </a:extLst>
            </p:cNvPr>
            <p:cNvSpPr/>
            <p:nvPr/>
          </p:nvSpPr>
          <p:spPr>
            <a:xfrm>
              <a:off x="10030670" y="2070104"/>
              <a:ext cx="1932631" cy="923673"/>
            </a:xfrm>
            <a:custGeom>
              <a:avLst/>
              <a:gdLst>
                <a:gd name="connsiteX0" fmla="*/ 0 w 1932631"/>
                <a:gd name="connsiteY0" fmla="*/ 0 h 923673"/>
                <a:gd name="connsiteX1" fmla="*/ 1932631 w 1932631"/>
                <a:gd name="connsiteY1" fmla="*/ 0 h 923673"/>
                <a:gd name="connsiteX2" fmla="*/ 1932631 w 1932631"/>
                <a:gd name="connsiteY2" fmla="*/ 923673 h 923673"/>
                <a:gd name="connsiteX3" fmla="*/ 0 w 1932631"/>
                <a:gd name="connsiteY3" fmla="*/ 923673 h 923673"/>
                <a:gd name="connsiteX4" fmla="*/ 0 w 1932631"/>
                <a:gd name="connsiteY4" fmla="*/ 0 h 9236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32631" h="923673">
                  <a:moveTo>
                    <a:pt x="0" y="0"/>
                  </a:moveTo>
                  <a:lnTo>
                    <a:pt x="1932631" y="0"/>
                  </a:lnTo>
                  <a:lnTo>
                    <a:pt x="1932631" y="923673"/>
                  </a:lnTo>
                  <a:lnTo>
                    <a:pt x="0" y="923673"/>
                  </a:lnTo>
                  <a:lnTo>
                    <a:pt x="0" y="0"/>
                  </a:lnTo>
                  <a:close/>
                </a:path>
              </a:pathLst>
            </a:custGeom>
            <a:ln>
              <a:solidFill>
                <a:schemeClr val="accent2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spcFirstLastPara="0" vert="horz" wrap="square" lIns="41910" tIns="41910" rIns="41910" bIns="41910" numCol="1" spcCol="1270" anchor="ctr" anchorCtr="0">
              <a:noAutofit/>
            </a:bodyPr>
            <a:lstStyle/>
            <a:p>
              <a:pPr marL="0" lvl="0" indent="0"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pl-PL" sz="1000" kern="1200" dirty="0"/>
                <a:t>Możliwość pozyskania dofinansowania z innych programów (w szczególności NCBR)</a:t>
              </a:r>
            </a:p>
          </p:txBody>
        </p:sp>
        <p:sp>
          <p:nvSpPr>
            <p:cNvPr id="41" name="Dowolny kształt: kształt 40">
              <a:extLst>
                <a:ext uri="{FF2B5EF4-FFF2-40B4-BE49-F238E27FC236}">
                  <a16:creationId xmlns:a16="http://schemas.microsoft.com/office/drawing/2014/main" id="{C4A01F03-57FA-455C-BEB5-1C1E2FDFFFEB}"/>
                </a:ext>
              </a:extLst>
            </p:cNvPr>
            <p:cNvSpPr/>
            <p:nvPr/>
          </p:nvSpPr>
          <p:spPr>
            <a:xfrm>
              <a:off x="10030670" y="3187041"/>
              <a:ext cx="1932631" cy="883830"/>
            </a:xfrm>
            <a:custGeom>
              <a:avLst/>
              <a:gdLst>
                <a:gd name="connsiteX0" fmla="*/ 0 w 1932631"/>
                <a:gd name="connsiteY0" fmla="*/ 0 h 883830"/>
                <a:gd name="connsiteX1" fmla="*/ 1932631 w 1932631"/>
                <a:gd name="connsiteY1" fmla="*/ 0 h 883830"/>
                <a:gd name="connsiteX2" fmla="*/ 1932631 w 1932631"/>
                <a:gd name="connsiteY2" fmla="*/ 883830 h 883830"/>
                <a:gd name="connsiteX3" fmla="*/ 0 w 1932631"/>
                <a:gd name="connsiteY3" fmla="*/ 883830 h 883830"/>
                <a:gd name="connsiteX4" fmla="*/ 0 w 1932631"/>
                <a:gd name="connsiteY4" fmla="*/ 0 h 8838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32631" h="883830">
                  <a:moveTo>
                    <a:pt x="0" y="0"/>
                  </a:moveTo>
                  <a:lnTo>
                    <a:pt x="1932631" y="0"/>
                  </a:lnTo>
                  <a:lnTo>
                    <a:pt x="1932631" y="883830"/>
                  </a:lnTo>
                  <a:lnTo>
                    <a:pt x="0" y="883830"/>
                  </a:lnTo>
                  <a:lnTo>
                    <a:pt x="0" y="0"/>
                  </a:lnTo>
                  <a:close/>
                </a:path>
              </a:pathLst>
            </a:custGeom>
            <a:ln>
              <a:solidFill>
                <a:schemeClr val="accent2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spcFirstLastPara="0" vert="horz" wrap="square" lIns="41910" tIns="41910" rIns="41910" bIns="41910" numCol="1" spcCol="1270" anchor="ctr" anchorCtr="0">
              <a:noAutofit/>
            </a:bodyPr>
            <a:lstStyle/>
            <a:p>
              <a:pPr marL="0" lvl="0" indent="0"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pl-PL" sz="1000" kern="1200" dirty="0"/>
                <a:t>Wyzwania związane z potrzebami przemysłu 4.0, szanse związane z usługami przyszłości jako inteligentną specjalizacją województwa</a:t>
              </a:r>
            </a:p>
          </p:txBody>
        </p:sp>
        <p:sp>
          <p:nvSpPr>
            <p:cNvPr id="42" name="Dowolny kształt: kształt 41">
              <a:extLst>
                <a:ext uri="{FF2B5EF4-FFF2-40B4-BE49-F238E27FC236}">
                  <a16:creationId xmlns:a16="http://schemas.microsoft.com/office/drawing/2014/main" id="{E985C83C-22E8-4E91-9988-B62691B78F84}"/>
                </a:ext>
              </a:extLst>
            </p:cNvPr>
            <p:cNvSpPr/>
            <p:nvPr/>
          </p:nvSpPr>
          <p:spPr>
            <a:xfrm>
              <a:off x="10030670" y="4264135"/>
              <a:ext cx="1932631" cy="853229"/>
            </a:xfrm>
            <a:custGeom>
              <a:avLst/>
              <a:gdLst>
                <a:gd name="connsiteX0" fmla="*/ 0 w 1932631"/>
                <a:gd name="connsiteY0" fmla="*/ 0 h 853229"/>
                <a:gd name="connsiteX1" fmla="*/ 1932631 w 1932631"/>
                <a:gd name="connsiteY1" fmla="*/ 0 h 853229"/>
                <a:gd name="connsiteX2" fmla="*/ 1932631 w 1932631"/>
                <a:gd name="connsiteY2" fmla="*/ 853229 h 853229"/>
                <a:gd name="connsiteX3" fmla="*/ 0 w 1932631"/>
                <a:gd name="connsiteY3" fmla="*/ 853229 h 853229"/>
                <a:gd name="connsiteX4" fmla="*/ 0 w 1932631"/>
                <a:gd name="connsiteY4" fmla="*/ 0 h 853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32631" h="853229">
                  <a:moveTo>
                    <a:pt x="0" y="0"/>
                  </a:moveTo>
                  <a:lnTo>
                    <a:pt x="1932631" y="0"/>
                  </a:lnTo>
                  <a:lnTo>
                    <a:pt x="1932631" y="853229"/>
                  </a:lnTo>
                  <a:lnTo>
                    <a:pt x="0" y="853229"/>
                  </a:lnTo>
                  <a:lnTo>
                    <a:pt x="0" y="0"/>
                  </a:lnTo>
                  <a:close/>
                </a:path>
              </a:pathLst>
            </a:custGeom>
            <a:ln>
              <a:solidFill>
                <a:schemeClr val="accent2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spcFirstLastPara="0" vert="horz" wrap="square" lIns="41910" tIns="41910" rIns="41910" bIns="41910" numCol="1" spcCol="1270" anchor="ctr" anchorCtr="0">
              <a:noAutofit/>
            </a:bodyPr>
            <a:lstStyle/>
            <a:p>
              <a:pPr marL="0" lvl="0" indent="0"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pl-PL" sz="1000" kern="1200" dirty="0"/>
                <a:t>Relatywnie niskie nakłady inwestycyjne przedsiębiorstw w województwie w stosunku do PKB </a:t>
              </a:r>
            </a:p>
          </p:txBody>
        </p:sp>
        <p:sp>
          <p:nvSpPr>
            <p:cNvPr id="43" name="Dowolny kształt: kształt 42">
              <a:extLst>
                <a:ext uri="{FF2B5EF4-FFF2-40B4-BE49-F238E27FC236}">
                  <a16:creationId xmlns:a16="http://schemas.microsoft.com/office/drawing/2014/main" id="{E21EAAA9-5ECD-41B1-B3DE-76D815F7E901}"/>
                </a:ext>
              </a:extLst>
            </p:cNvPr>
            <p:cNvSpPr/>
            <p:nvPr/>
          </p:nvSpPr>
          <p:spPr>
            <a:xfrm>
              <a:off x="10030670" y="5310627"/>
              <a:ext cx="1932631" cy="565143"/>
            </a:xfrm>
            <a:custGeom>
              <a:avLst/>
              <a:gdLst>
                <a:gd name="connsiteX0" fmla="*/ 0 w 1932631"/>
                <a:gd name="connsiteY0" fmla="*/ 0 h 565143"/>
                <a:gd name="connsiteX1" fmla="*/ 1932631 w 1932631"/>
                <a:gd name="connsiteY1" fmla="*/ 0 h 565143"/>
                <a:gd name="connsiteX2" fmla="*/ 1932631 w 1932631"/>
                <a:gd name="connsiteY2" fmla="*/ 565143 h 565143"/>
                <a:gd name="connsiteX3" fmla="*/ 0 w 1932631"/>
                <a:gd name="connsiteY3" fmla="*/ 565143 h 565143"/>
                <a:gd name="connsiteX4" fmla="*/ 0 w 1932631"/>
                <a:gd name="connsiteY4" fmla="*/ 0 h 5651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32631" h="565143">
                  <a:moveTo>
                    <a:pt x="0" y="0"/>
                  </a:moveTo>
                  <a:lnTo>
                    <a:pt x="1932631" y="0"/>
                  </a:lnTo>
                  <a:lnTo>
                    <a:pt x="1932631" y="565143"/>
                  </a:lnTo>
                  <a:lnTo>
                    <a:pt x="0" y="565143"/>
                  </a:lnTo>
                  <a:lnTo>
                    <a:pt x="0" y="0"/>
                  </a:lnTo>
                  <a:close/>
                </a:path>
              </a:pathLst>
            </a:custGeom>
            <a:ln>
              <a:solidFill>
                <a:schemeClr val="accent2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spcFirstLastPara="0" vert="horz" wrap="square" lIns="41910" tIns="41910" rIns="41910" bIns="41910" numCol="1" spcCol="1270" anchor="ctr" anchorCtr="0">
              <a:noAutofit/>
            </a:bodyPr>
            <a:lstStyle/>
            <a:p>
              <a:pPr marL="0" lvl="0" indent="0"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pl-PL" sz="1000" kern="1200" dirty="0"/>
                <a:t>Niskie koszty pieniądza kredytowego</a:t>
              </a:r>
            </a:p>
          </p:txBody>
        </p:sp>
      </p:grpSp>
      <p:sp>
        <p:nvSpPr>
          <p:cNvPr id="99" name="Nawias klamrowy otwierający 98">
            <a:extLst>
              <a:ext uri="{FF2B5EF4-FFF2-40B4-BE49-F238E27FC236}">
                <a16:creationId xmlns:a16="http://schemas.microsoft.com/office/drawing/2014/main" id="{4E853CFF-13E6-4212-939A-2FE6FAA893AF}"/>
              </a:ext>
            </a:extLst>
          </p:cNvPr>
          <p:cNvSpPr/>
          <p:nvPr/>
        </p:nvSpPr>
        <p:spPr>
          <a:xfrm rot="10800000">
            <a:off x="3924558" y="1427212"/>
            <a:ext cx="303816" cy="4487968"/>
          </a:xfrm>
          <a:prstGeom prst="leftBrace">
            <a:avLst>
              <a:gd name="adj1" fmla="val 8333"/>
              <a:gd name="adj2" fmla="val 56275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00" name="Nawias klamrowy otwierający 99">
            <a:extLst>
              <a:ext uri="{FF2B5EF4-FFF2-40B4-BE49-F238E27FC236}">
                <a16:creationId xmlns:a16="http://schemas.microsoft.com/office/drawing/2014/main" id="{7FD85E34-B664-477E-B918-D7DC05CD0344}"/>
              </a:ext>
            </a:extLst>
          </p:cNvPr>
          <p:cNvSpPr/>
          <p:nvPr/>
        </p:nvSpPr>
        <p:spPr>
          <a:xfrm>
            <a:off x="4143826" y="3710337"/>
            <a:ext cx="408644" cy="3050722"/>
          </a:xfrm>
          <a:prstGeom prst="leftBrace">
            <a:avLst>
              <a:gd name="adj1" fmla="val 8333"/>
              <a:gd name="adj2" fmla="val 87396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09" name="Nawias klamrowy otwierający 108">
            <a:extLst>
              <a:ext uri="{FF2B5EF4-FFF2-40B4-BE49-F238E27FC236}">
                <a16:creationId xmlns:a16="http://schemas.microsoft.com/office/drawing/2014/main" id="{A296890C-C2E7-45D7-B1A3-EE4B87095851}"/>
              </a:ext>
            </a:extLst>
          </p:cNvPr>
          <p:cNvSpPr/>
          <p:nvPr/>
        </p:nvSpPr>
        <p:spPr>
          <a:xfrm rot="10800000">
            <a:off x="5969746" y="2125126"/>
            <a:ext cx="243596" cy="4635927"/>
          </a:xfrm>
          <a:prstGeom prst="leftBrace">
            <a:avLst>
              <a:gd name="adj1" fmla="val 8333"/>
              <a:gd name="adj2" fmla="val 50443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8572963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57A0A3EF-EEE4-4541-9582-C687885D94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81993"/>
            <a:ext cx="10515600" cy="572928"/>
          </a:xfrm>
        </p:spPr>
        <p:txBody>
          <a:bodyPr/>
          <a:lstStyle/>
          <a:p>
            <a:pPr algn="ctr"/>
            <a:r>
              <a:rPr lang="pl-PL" b="1" dirty="0"/>
              <a:t>Oś Priorytetowa  I GOSPODARKA, INNOWACJE, NOWOCZESNE TECHNOLOGIE</a:t>
            </a:r>
            <a:r>
              <a:rPr lang="pl-PL" dirty="0"/>
              <a:t>: Działania 1.10-1.17 (CT3, PI 3a)</a:t>
            </a:r>
          </a:p>
        </p:txBody>
      </p:sp>
      <p:grpSp>
        <p:nvGrpSpPr>
          <p:cNvPr id="103" name="Grupa 102">
            <a:extLst>
              <a:ext uri="{FF2B5EF4-FFF2-40B4-BE49-F238E27FC236}">
                <a16:creationId xmlns:a16="http://schemas.microsoft.com/office/drawing/2014/main" id="{C3D39B6E-1722-4E1C-A27F-CFBD3C6B5856}"/>
              </a:ext>
            </a:extLst>
          </p:cNvPr>
          <p:cNvGrpSpPr/>
          <p:nvPr/>
        </p:nvGrpSpPr>
        <p:grpSpPr>
          <a:xfrm>
            <a:off x="2447087" y="1355651"/>
            <a:ext cx="1501652" cy="5265982"/>
            <a:chOff x="2503655" y="1236246"/>
            <a:chExt cx="1501652" cy="5265982"/>
          </a:xfrm>
        </p:grpSpPr>
        <p:sp>
          <p:nvSpPr>
            <p:cNvPr id="4" name="Dowolny kształt 26">
              <a:extLst>
                <a:ext uri="{FF2B5EF4-FFF2-40B4-BE49-F238E27FC236}">
                  <a16:creationId xmlns:a16="http://schemas.microsoft.com/office/drawing/2014/main" id="{FCF66E2B-B996-492D-A6C5-15D3A9FF6756}"/>
                </a:ext>
              </a:extLst>
            </p:cNvPr>
            <p:cNvSpPr/>
            <p:nvPr/>
          </p:nvSpPr>
          <p:spPr>
            <a:xfrm>
              <a:off x="2511613" y="1236246"/>
              <a:ext cx="1493693" cy="474956"/>
            </a:xfrm>
            <a:custGeom>
              <a:avLst/>
              <a:gdLst>
                <a:gd name="connsiteX0" fmla="*/ 0 w 1493693"/>
                <a:gd name="connsiteY0" fmla="*/ 0 h 613876"/>
                <a:gd name="connsiteX1" fmla="*/ 1493693 w 1493693"/>
                <a:gd name="connsiteY1" fmla="*/ 0 h 613876"/>
                <a:gd name="connsiteX2" fmla="*/ 1493693 w 1493693"/>
                <a:gd name="connsiteY2" fmla="*/ 613876 h 613876"/>
                <a:gd name="connsiteX3" fmla="*/ 0 w 1493693"/>
                <a:gd name="connsiteY3" fmla="*/ 613876 h 613876"/>
                <a:gd name="connsiteX4" fmla="*/ 0 w 1493693"/>
                <a:gd name="connsiteY4" fmla="*/ 0 h 6138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93693" h="613876">
                  <a:moveTo>
                    <a:pt x="0" y="0"/>
                  </a:moveTo>
                  <a:lnTo>
                    <a:pt x="1493693" y="0"/>
                  </a:lnTo>
                  <a:lnTo>
                    <a:pt x="1493693" y="613876"/>
                  </a:lnTo>
                  <a:lnTo>
                    <a:pt x="0" y="613876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spcFirstLastPara="0" vert="horz" wrap="square" lIns="22860" tIns="22860" rIns="22860" bIns="22860" numCol="1" spcCol="1270" anchor="ctr" anchorCtr="0">
              <a:noAutofit/>
            </a:bodyPr>
            <a:lstStyle/>
            <a:p>
              <a:pPr lvl="0" algn="ctr" defTabSz="2667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l-PL" sz="900" kern="1200" dirty="0"/>
                <a:t>Działanie 1.10 Tworzenie i rozbudowa infrastruktury na rzecz rozwoju gospodarczego</a:t>
              </a:r>
            </a:p>
          </p:txBody>
        </p:sp>
        <p:sp>
          <p:nvSpPr>
            <p:cNvPr id="5" name="Dowolny kształt 27">
              <a:extLst>
                <a:ext uri="{FF2B5EF4-FFF2-40B4-BE49-F238E27FC236}">
                  <a16:creationId xmlns:a16="http://schemas.microsoft.com/office/drawing/2014/main" id="{A631843E-D637-47AF-8967-D1F1BBE799E4}"/>
                </a:ext>
              </a:extLst>
            </p:cNvPr>
            <p:cNvSpPr/>
            <p:nvPr/>
          </p:nvSpPr>
          <p:spPr>
            <a:xfrm>
              <a:off x="2511613" y="1707256"/>
              <a:ext cx="1493693" cy="751086"/>
            </a:xfrm>
            <a:custGeom>
              <a:avLst/>
              <a:gdLst>
                <a:gd name="connsiteX0" fmla="*/ 0 w 1493693"/>
                <a:gd name="connsiteY0" fmla="*/ 0 h 613876"/>
                <a:gd name="connsiteX1" fmla="*/ 1493693 w 1493693"/>
                <a:gd name="connsiteY1" fmla="*/ 0 h 613876"/>
                <a:gd name="connsiteX2" fmla="*/ 1493693 w 1493693"/>
                <a:gd name="connsiteY2" fmla="*/ 613876 h 613876"/>
                <a:gd name="connsiteX3" fmla="*/ 0 w 1493693"/>
                <a:gd name="connsiteY3" fmla="*/ 613876 h 613876"/>
                <a:gd name="connsiteX4" fmla="*/ 0 w 1493693"/>
                <a:gd name="connsiteY4" fmla="*/ 0 h 6138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93693" h="613876">
                  <a:moveTo>
                    <a:pt x="0" y="0"/>
                  </a:moveTo>
                  <a:lnTo>
                    <a:pt x="1493693" y="0"/>
                  </a:lnTo>
                  <a:lnTo>
                    <a:pt x="1493693" y="613876"/>
                  </a:lnTo>
                  <a:lnTo>
                    <a:pt x="0" y="613876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spcFirstLastPara="0" vert="horz" wrap="square" lIns="22860" tIns="22860" rIns="22860" bIns="22860" numCol="1" spcCol="1270" anchor="ctr" anchorCtr="0">
              <a:noAutofit/>
            </a:bodyPr>
            <a:lstStyle/>
            <a:p>
              <a:pPr lvl="0" algn="ctr" defTabSz="2667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l-PL" sz="900" kern="1200" dirty="0"/>
                <a:t>Działanie 1.11 Tworzenie i rozbudowa infrastruktury na rzecz rozwoju gospodarczego w ramach Strategii ZIT dla Szczecińskiego Obszaru Metropolitarnego</a:t>
              </a:r>
            </a:p>
          </p:txBody>
        </p:sp>
        <p:sp>
          <p:nvSpPr>
            <p:cNvPr id="6" name="Dowolny kształt 28">
              <a:extLst>
                <a:ext uri="{FF2B5EF4-FFF2-40B4-BE49-F238E27FC236}">
                  <a16:creationId xmlns:a16="http://schemas.microsoft.com/office/drawing/2014/main" id="{187A383A-80FA-424C-8811-D2F90669CDFB}"/>
                </a:ext>
              </a:extLst>
            </p:cNvPr>
            <p:cNvSpPr/>
            <p:nvPr/>
          </p:nvSpPr>
          <p:spPr>
            <a:xfrm>
              <a:off x="2514363" y="2444765"/>
              <a:ext cx="1485165" cy="953275"/>
            </a:xfrm>
            <a:custGeom>
              <a:avLst/>
              <a:gdLst>
                <a:gd name="connsiteX0" fmla="*/ 0 w 1493693"/>
                <a:gd name="connsiteY0" fmla="*/ 0 h 613876"/>
                <a:gd name="connsiteX1" fmla="*/ 1493693 w 1493693"/>
                <a:gd name="connsiteY1" fmla="*/ 0 h 613876"/>
                <a:gd name="connsiteX2" fmla="*/ 1493693 w 1493693"/>
                <a:gd name="connsiteY2" fmla="*/ 613876 h 613876"/>
                <a:gd name="connsiteX3" fmla="*/ 0 w 1493693"/>
                <a:gd name="connsiteY3" fmla="*/ 613876 h 613876"/>
                <a:gd name="connsiteX4" fmla="*/ 0 w 1493693"/>
                <a:gd name="connsiteY4" fmla="*/ 0 h 6138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93693" h="613876">
                  <a:moveTo>
                    <a:pt x="0" y="0"/>
                  </a:moveTo>
                  <a:lnTo>
                    <a:pt x="1493693" y="0"/>
                  </a:lnTo>
                  <a:lnTo>
                    <a:pt x="1493693" y="613876"/>
                  </a:lnTo>
                  <a:lnTo>
                    <a:pt x="0" y="613876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spcFirstLastPara="0" vert="horz" wrap="square" lIns="22860" tIns="22860" rIns="22860" bIns="22860" numCol="1" spcCol="1270" anchor="ctr" anchorCtr="0">
              <a:noAutofit/>
            </a:bodyPr>
            <a:lstStyle/>
            <a:p>
              <a:pPr lvl="0" algn="ctr" defTabSz="2667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l-PL" sz="900" kern="1200" dirty="0"/>
                <a:t>Działanie 1.12 Tworzenie i rozbudowa infrastruktury na rzecz rozwoju gospodarczego w ramach Strategii ZIT dla Koszalińsko-Kołobrzesko-Białogardzkiego Obszaru Funkcjonalnego</a:t>
              </a:r>
            </a:p>
          </p:txBody>
        </p:sp>
        <p:sp>
          <p:nvSpPr>
            <p:cNvPr id="7" name="Dowolny kształt 29">
              <a:extLst>
                <a:ext uri="{FF2B5EF4-FFF2-40B4-BE49-F238E27FC236}">
                  <a16:creationId xmlns:a16="http://schemas.microsoft.com/office/drawing/2014/main" id="{50F6495B-95BE-41A1-9BAA-B927ADD6B0F9}"/>
                </a:ext>
              </a:extLst>
            </p:cNvPr>
            <p:cNvSpPr/>
            <p:nvPr/>
          </p:nvSpPr>
          <p:spPr>
            <a:xfrm>
              <a:off x="2511613" y="3393570"/>
              <a:ext cx="1487915" cy="675676"/>
            </a:xfrm>
            <a:custGeom>
              <a:avLst/>
              <a:gdLst>
                <a:gd name="connsiteX0" fmla="*/ 0 w 1493693"/>
                <a:gd name="connsiteY0" fmla="*/ 0 h 613876"/>
                <a:gd name="connsiteX1" fmla="*/ 1493693 w 1493693"/>
                <a:gd name="connsiteY1" fmla="*/ 0 h 613876"/>
                <a:gd name="connsiteX2" fmla="*/ 1493693 w 1493693"/>
                <a:gd name="connsiteY2" fmla="*/ 613876 h 613876"/>
                <a:gd name="connsiteX3" fmla="*/ 0 w 1493693"/>
                <a:gd name="connsiteY3" fmla="*/ 613876 h 613876"/>
                <a:gd name="connsiteX4" fmla="*/ 0 w 1493693"/>
                <a:gd name="connsiteY4" fmla="*/ 0 h 6138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93693" h="613876">
                  <a:moveTo>
                    <a:pt x="0" y="0"/>
                  </a:moveTo>
                  <a:lnTo>
                    <a:pt x="1493693" y="0"/>
                  </a:lnTo>
                  <a:lnTo>
                    <a:pt x="1493693" y="613876"/>
                  </a:lnTo>
                  <a:lnTo>
                    <a:pt x="0" y="613876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spcFirstLastPara="0" vert="horz" wrap="square" lIns="22860" tIns="22860" rIns="22860" bIns="22860" numCol="1" spcCol="1270" anchor="ctr" anchorCtr="0">
              <a:noAutofit/>
            </a:bodyPr>
            <a:lstStyle/>
            <a:p>
              <a:pPr lvl="0" algn="ctr" defTabSz="2667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l-PL" sz="900" kern="1200" dirty="0"/>
                <a:t>Działanie 1.13 Tworzenie i rozbudowa infrastruktury na rzecz rozwoju gospodarczego w ramach Kontraktów Samorządowych</a:t>
              </a:r>
            </a:p>
          </p:txBody>
        </p:sp>
        <p:sp>
          <p:nvSpPr>
            <p:cNvPr id="8" name="Dowolny kształt 30">
              <a:extLst>
                <a:ext uri="{FF2B5EF4-FFF2-40B4-BE49-F238E27FC236}">
                  <a16:creationId xmlns:a16="http://schemas.microsoft.com/office/drawing/2014/main" id="{B93BB0EA-B2FC-4172-BE30-5F5F34A6FFD6}"/>
                </a:ext>
              </a:extLst>
            </p:cNvPr>
            <p:cNvSpPr/>
            <p:nvPr/>
          </p:nvSpPr>
          <p:spPr>
            <a:xfrm>
              <a:off x="2511615" y="4158748"/>
              <a:ext cx="1493692" cy="613876"/>
            </a:xfrm>
            <a:custGeom>
              <a:avLst/>
              <a:gdLst>
                <a:gd name="connsiteX0" fmla="*/ 0 w 1493693"/>
                <a:gd name="connsiteY0" fmla="*/ 0 h 613876"/>
                <a:gd name="connsiteX1" fmla="*/ 1493693 w 1493693"/>
                <a:gd name="connsiteY1" fmla="*/ 0 h 613876"/>
                <a:gd name="connsiteX2" fmla="*/ 1493693 w 1493693"/>
                <a:gd name="connsiteY2" fmla="*/ 613876 h 613876"/>
                <a:gd name="connsiteX3" fmla="*/ 0 w 1493693"/>
                <a:gd name="connsiteY3" fmla="*/ 613876 h 613876"/>
                <a:gd name="connsiteX4" fmla="*/ 0 w 1493693"/>
                <a:gd name="connsiteY4" fmla="*/ 0 h 6138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93693" h="613876">
                  <a:moveTo>
                    <a:pt x="0" y="0"/>
                  </a:moveTo>
                  <a:lnTo>
                    <a:pt x="1493693" y="0"/>
                  </a:lnTo>
                  <a:lnTo>
                    <a:pt x="1493693" y="613876"/>
                  </a:lnTo>
                  <a:lnTo>
                    <a:pt x="0" y="613876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spcFirstLastPara="0" vert="horz" wrap="square" lIns="22860" tIns="22860" rIns="22860" bIns="22860" numCol="1" spcCol="1270" anchor="ctr" anchorCtr="0">
              <a:noAutofit/>
            </a:bodyPr>
            <a:lstStyle/>
            <a:p>
              <a:pPr lvl="0" algn="ctr" defTabSz="2667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l-PL" sz="900" kern="1200" dirty="0"/>
                <a:t>Działanie 1.14 Wzmocnienie pozycji regionalnej gospodarki w wymiarze krajowym i międzynarodowym</a:t>
              </a:r>
            </a:p>
          </p:txBody>
        </p:sp>
        <p:sp>
          <p:nvSpPr>
            <p:cNvPr id="9" name="Dowolny kształt 63">
              <a:extLst>
                <a:ext uri="{FF2B5EF4-FFF2-40B4-BE49-F238E27FC236}">
                  <a16:creationId xmlns:a16="http://schemas.microsoft.com/office/drawing/2014/main" id="{3200CE54-FE36-4176-8C72-65F8CC5219C3}"/>
                </a:ext>
              </a:extLst>
            </p:cNvPr>
            <p:cNvSpPr/>
            <p:nvPr/>
          </p:nvSpPr>
          <p:spPr>
            <a:xfrm>
              <a:off x="2517289" y="4854510"/>
              <a:ext cx="1488018" cy="395010"/>
            </a:xfrm>
            <a:custGeom>
              <a:avLst/>
              <a:gdLst>
                <a:gd name="connsiteX0" fmla="*/ 0 w 1493693"/>
                <a:gd name="connsiteY0" fmla="*/ 0 h 613876"/>
                <a:gd name="connsiteX1" fmla="*/ 1493693 w 1493693"/>
                <a:gd name="connsiteY1" fmla="*/ 0 h 613876"/>
                <a:gd name="connsiteX2" fmla="*/ 1493693 w 1493693"/>
                <a:gd name="connsiteY2" fmla="*/ 613876 h 613876"/>
                <a:gd name="connsiteX3" fmla="*/ 0 w 1493693"/>
                <a:gd name="connsiteY3" fmla="*/ 613876 h 613876"/>
                <a:gd name="connsiteX4" fmla="*/ 0 w 1493693"/>
                <a:gd name="connsiteY4" fmla="*/ 0 h 6138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93693" h="613876">
                  <a:moveTo>
                    <a:pt x="0" y="0"/>
                  </a:moveTo>
                  <a:lnTo>
                    <a:pt x="1493693" y="0"/>
                  </a:lnTo>
                  <a:lnTo>
                    <a:pt x="1493693" y="613876"/>
                  </a:lnTo>
                  <a:lnTo>
                    <a:pt x="0" y="613876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spcFirstLastPara="0" vert="horz" wrap="square" lIns="22860" tIns="22860" rIns="22860" bIns="22860" numCol="1" spcCol="1270" anchor="ctr" anchorCtr="0">
              <a:noAutofit/>
            </a:bodyPr>
            <a:lstStyle/>
            <a:p>
              <a:pPr lvl="0" algn="ctr" defTabSz="2667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l-PL" sz="900" kern="1200" dirty="0"/>
                <a:t>Działanie 1.15 Wsparcie kooperacji przedsiębiorstw</a:t>
              </a:r>
            </a:p>
          </p:txBody>
        </p:sp>
        <p:sp>
          <p:nvSpPr>
            <p:cNvPr id="10" name="Dowolny kształt 64">
              <a:extLst>
                <a:ext uri="{FF2B5EF4-FFF2-40B4-BE49-F238E27FC236}">
                  <a16:creationId xmlns:a16="http://schemas.microsoft.com/office/drawing/2014/main" id="{BC2BDC87-EE81-41DB-B8DC-BE2F3CF80D28}"/>
                </a:ext>
              </a:extLst>
            </p:cNvPr>
            <p:cNvSpPr/>
            <p:nvPr/>
          </p:nvSpPr>
          <p:spPr>
            <a:xfrm>
              <a:off x="2503655" y="5337088"/>
              <a:ext cx="1495873" cy="458632"/>
            </a:xfrm>
            <a:custGeom>
              <a:avLst/>
              <a:gdLst>
                <a:gd name="connsiteX0" fmla="*/ 0 w 1493693"/>
                <a:gd name="connsiteY0" fmla="*/ 0 h 613876"/>
                <a:gd name="connsiteX1" fmla="*/ 1493693 w 1493693"/>
                <a:gd name="connsiteY1" fmla="*/ 0 h 613876"/>
                <a:gd name="connsiteX2" fmla="*/ 1493693 w 1493693"/>
                <a:gd name="connsiteY2" fmla="*/ 613876 h 613876"/>
                <a:gd name="connsiteX3" fmla="*/ 0 w 1493693"/>
                <a:gd name="connsiteY3" fmla="*/ 613876 h 613876"/>
                <a:gd name="connsiteX4" fmla="*/ 0 w 1493693"/>
                <a:gd name="connsiteY4" fmla="*/ 0 h 6138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93693" h="613876">
                  <a:moveTo>
                    <a:pt x="0" y="0"/>
                  </a:moveTo>
                  <a:lnTo>
                    <a:pt x="1493693" y="0"/>
                  </a:lnTo>
                  <a:lnTo>
                    <a:pt x="1493693" y="613876"/>
                  </a:lnTo>
                  <a:lnTo>
                    <a:pt x="0" y="613876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spcFirstLastPara="0" vert="horz" wrap="square" lIns="22860" tIns="22860" rIns="22860" bIns="22860" numCol="1" spcCol="1270" anchor="ctr" anchorCtr="0">
              <a:noAutofit/>
            </a:bodyPr>
            <a:lstStyle/>
            <a:p>
              <a:pPr lvl="0" algn="ctr" defTabSz="2667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l-PL" sz="900" kern="1200" dirty="0"/>
                <a:t>Działanie 1.16 Zwiększenie dostępu do usług Instytucji Otoczenia Biznesu</a:t>
              </a:r>
            </a:p>
          </p:txBody>
        </p:sp>
        <p:sp>
          <p:nvSpPr>
            <p:cNvPr id="11" name="Dowolny kształt 65">
              <a:extLst>
                <a:ext uri="{FF2B5EF4-FFF2-40B4-BE49-F238E27FC236}">
                  <a16:creationId xmlns:a16="http://schemas.microsoft.com/office/drawing/2014/main" id="{E0C487B0-2A98-4C0D-9AE3-2B310EF356C8}"/>
                </a:ext>
              </a:extLst>
            </p:cNvPr>
            <p:cNvSpPr/>
            <p:nvPr/>
          </p:nvSpPr>
          <p:spPr>
            <a:xfrm>
              <a:off x="2503655" y="5888352"/>
              <a:ext cx="1495873" cy="613876"/>
            </a:xfrm>
            <a:custGeom>
              <a:avLst/>
              <a:gdLst>
                <a:gd name="connsiteX0" fmla="*/ 0 w 1493693"/>
                <a:gd name="connsiteY0" fmla="*/ 0 h 613876"/>
                <a:gd name="connsiteX1" fmla="*/ 1493693 w 1493693"/>
                <a:gd name="connsiteY1" fmla="*/ 0 h 613876"/>
                <a:gd name="connsiteX2" fmla="*/ 1493693 w 1493693"/>
                <a:gd name="connsiteY2" fmla="*/ 613876 h 613876"/>
                <a:gd name="connsiteX3" fmla="*/ 0 w 1493693"/>
                <a:gd name="connsiteY3" fmla="*/ 613876 h 613876"/>
                <a:gd name="connsiteX4" fmla="*/ 0 w 1493693"/>
                <a:gd name="connsiteY4" fmla="*/ 0 h 6138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93693" h="613876">
                  <a:moveTo>
                    <a:pt x="0" y="0"/>
                  </a:moveTo>
                  <a:lnTo>
                    <a:pt x="1493693" y="0"/>
                  </a:lnTo>
                  <a:lnTo>
                    <a:pt x="1493693" y="613876"/>
                  </a:lnTo>
                  <a:lnTo>
                    <a:pt x="0" y="613876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spcFirstLastPara="0" vert="horz" wrap="square" lIns="22860" tIns="22860" rIns="22860" bIns="22860" numCol="1" spcCol="1270" anchor="ctr" anchorCtr="0">
              <a:noAutofit/>
            </a:bodyPr>
            <a:lstStyle/>
            <a:p>
              <a:pPr lvl="0" algn="ctr" defTabSz="2667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l-PL" sz="900" kern="1200" dirty="0"/>
                <a:t>Działanie 1.17 Wzmocnienie procesu wsparcia firm w początkowej fazie rozwoju</a:t>
              </a:r>
            </a:p>
          </p:txBody>
        </p:sp>
      </p:grpSp>
      <p:grpSp>
        <p:nvGrpSpPr>
          <p:cNvPr id="24" name="Grupa 23">
            <a:extLst>
              <a:ext uri="{FF2B5EF4-FFF2-40B4-BE49-F238E27FC236}">
                <a16:creationId xmlns:a16="http://schemas.microsoft.com/office/drawing/2014/main" id="{A1CAC524-F714-4CBC-8E47-B217EF8BEAAF}"/>
              </a:ext>
            </a:extLst>
          </p:cNvPr>
          <p:cNvGrpSpPr/>
          <p:nvPr/>
        </p:nvGrpSpPr>
        <p:grpSpPr>
          <a:xfrm>
            <a:off x="4424516" y="1270951"/>
            <a:ext cx="1603314" cy="5386997"/>
            <a:chOff x="4424516" y="1270951"/>
            <a:chExt cx="1603314" cy="5386997"/>
          </a:xfrm>
        </p:grpSpPr>
        <p:sp>
          <p:nvSpPr>
            <p:cNvPr id="25" name="Dowolny kształt 4">
              <a:extLst>
                <a:ext uri="{FF2B5EF4-FFF2-40B4-BE49-F238E27FC236}">
                  <a16:creationId xmlns:a16="http://schemas.microsoft.com/office/drawing/2014/main" id="{0C7153CB-09F1-41FA-A497-9351942DCFC6}"/>
                </a:ext>
              </a:extLst>
            </p:cNvPr>
            <p:cNvSpPr/>
            <p:nvPr/>
          </p:nvSpPr>
          <p:spPr>
            <a:xfrm>
              <a:off x="4424516" y="1270951"/>
              <a:ext cx="1602241" cy="262128"/>
            </a:xfrm>
            <a:custGeom>
              <a:avLst/>
              <a:gdLst>
                <a:gd name="connsiteX0" fmla="*/ 0 w 1475488"/>
                <a:gd name="connsiteY0" fmla="*/ 0 h 262128"/>
                <a:gd name="connsiteX1" fmla="*/ 1475488 w 1475488"/>
                <a:gd name="connsiteY1" fmla="*/ 0 h 262128"/>
                <a:gd name="connsiteX2" fmla="*/ 1475488 w 1475488"/>
                <a:gd name="connsiteY2" fmla="*/ 262128 h 262128"/>
                <a:gd name="connsiteX3" fmla="*/ 0 w 1475488"/>
                <a:gd name="connsiteY3" fmla="*/ 262128 h 262128"/>
                <a:gd name="connsiteX4" fmla="*/ 0 w 1475488"/>
                <a:gd name="connsiteY4" fmla="*/ 0 h 2621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5488" h="262128">
                  <a:moveTo>
                    <a:pt x="0" y="0"/>
                  </a:moveTo>
                  <a:lnTo>
                    <a:pt x="1475488" y="0"/>
                  </a:lnTo>
                  <a:lnTo>
                    <a:pt x="1475488" y="262128"/>
                  </a:lnTo>
                  <a:lnTo>
                    <a:pt x="0" y="262128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spcFirstLastPara="0" vert="horz" wrap="square" lIns="19050" tIns="19050" rIns="19050" bIns="19050" numCol="1" spcCol="1270" anchor="ctr" anchorCtr="0">
              <a:noAutofit/>
            </a:bodyPr>
            <a:lstStyle/>
            <a:p>
              <a:pPr lvl="0" algn="ctr" defTabSz="222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l-PL" sz="700" kern="1200" dirty="0"/>
                <a:t>Powierzchnia przygotowanych terenów inwestycyjnych [ha]</a:t>
              </a:r>
            </a:p>
          </p:txBody>
        </p:sp>
        <p:sp>
          <p:nvSpPr>
            <p:cNvPr id="26" name="Dowolny kształt 11">
              <a:extLst>
                <a:ext uri="{FF2B5EF4-FFF2-40B4-BE49-F238E27FC236}">
                  <a16:creationId xmlns:a16="http://schemas.microsoft.com/office/drawing/2014/main" id="{5A38FBD9-7118-4B9C-BE47-1451218DCB5F}"/>
                </a:ext>
              </a:extLst>
            </p:cNvPr>
            <p:cNvSpPr/>
            <p:nvPr/>
          </p:nvSpPr>
          <p:spPr>
            <a:xfrm>
              <a:off x="4425099" y="1621516"/>
              <a:ext cx="1601657" cy="340205"/>
            </a:xfrm>
            <a:custGeom>
              <a:avLst/>
              <a:gdLst>
                <a:gd name="connsiteX0" fmla="*/ 0 w 1475488"/>
                <a:gd name="connsiteY0" fmla="*/ 0 h 262128"/>
                <a:gd name="connsiteX1" fmla="*/ 1475488 w 1475488"/>
                <a:gd name="connsiteY1" fmla="*/ 0 h 262128"/>
                <a:gd name="connsiteX2" fmla="*/ 1475488 w 1475488"/>
                <a:gd name="connsiteY2" fmla="*/ 262128 h 262128"/>
                <a:gd name="connsiteX3" fmla="*/ 0 w 1475488"/>
                <a:gd name="connsiteY3" fmla="*/ 262128 h 262128"/>
                <a:gd name="connsiteX4" fmla="*/ 0 w 1475488"/>
                <a:gd name="connsiteY4" fmla="*/ 0 h 2621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5488" h="262128">
                  <a:moveTo>
                    <a:pt x="0" y="0"/>
                  </a:moveTo>
                  <a:lnTo>
                    <a:pt x="1475488" y="0"/>
                  </a:lnTo>
                  <a:lnTo>
                    <a:pt x="1475488" y="262128"/>
                  </a:lnTo>
                  <a:lnTo>
                    <a:pt x="0" y="262128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spcFirstLastPara="0" vert="horz" wrap="square" lIns="19050" tIns="19050" rIns="19050" bIns="19050" numCol="1" spcCol="1270" anchor="ctr" anchorCtr="0">
              <a:noAutofit/>
            </a:bodyPr>
            <a:lstStyle/>
            <a:p>
              <a:pPr lvl="0" algn="ctr" defTabSz="222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l-PL" sz="700" kern="1200" dirty="0"/>
                <a:t>Liczba wspartych przedsięwzięć informacyjno-promocyjnych o charakterze międzynarodowym [szt.]</a:t>
              </a:r>
            </a:p>
          </p:txBody>
        </p:sp>
        <p:sp>
          <p:nvSpPr>
            <p:cNvPr id="27" name="Dowolny kształt 12">
              <a:extLst>
                <a:ext uri="{FF2B5EF4-FFF2-40B4-BE49-F238E27FC236}">
                  <a16:creationId xmlns:a16="http://schemas.microsoft.com/office/drawing/2014/main" id="{DF5A6DCC-31EF-40A6-9EAC-A765D20E95F1}"/>
                </a:ext>
              </a:extLst>
            </p:cNvPr>
            <p:cNvSpPr/>
            <p:nvPr/>
          </p:nvSpPr>
          <p:spPr>
            <a:xfrm>
              <a:off x="4426174" y="1959095"/>
              <a:ext cx="1601656" cy="325660"/>
            </a:xfrm>
            <a:custGeom>
              <a:avLst/>
              <a:gdLst>
                <a:gd name="connsiteX0" fmla="*/ 0 w 1475488"/>
                <a:gd name="connsiteY0" fmla="*/ 0 h 262128"/>
                <a:gd name="connsiteX1" fmla="*/ 1475488 w 1475488"/>
                <a:gd name="connsiteY1" fmla="*/ 0 h 262128"/>
                <a:gd name="connsiteX2" fmla="*/ 1475488 w 1475488"/>
                <a:gd name="connsiteY2" fmla="*/ 262128 h 262128"/>
                <a:gd name="connsiteX3" fmla="*/ 0 w 1475488"/>
                <a:gd name="connsiteY3" fmla="*/ 262128 h 262128"/>
                <a:gd name="connsiteX4" fmla="*/ 0 w 1475488"/>
                <a:gd name="connsiteY4" fmla="*/ 0 h 2621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5488" h="262128">
                  <a:moveTo>
                    <a:pt x="0" y="0"/>
                  </a:moveTo>
                  <a:lnTo>
                    <a:pt x="1475488" y="0"/>
                  </a:lnTo>
                  <a:lnTo>
                    <a:pt x="1475488" y="262128"/>
                  </a:lnTo>
                  <a:lnTo>
                    <a:pt x="0" y="262128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spcFirstLastPara="0" vert="horz" wrap="square" lIns="19050" tIns="19050" rIns="19050" bIns="19050" numCol="1" spcCol="1270" anchor="ctr" anchorCtr="0">
              <a:noAutofit/>
            </a:bodyPr>
            <a:lstStyle/>
            <a:p>
              <a:pPr lvl="0" algn="ctr" defTabSz="222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l-PL" sz="700" kern="1200" dirty="0"/>
                <a:t>Liczba wspartych przedsięwzięć informacyjno-promocyjnych o charakterze krajowym [szt.]</a:t>
              </a:r>
            </a:p>
          </p:txBody>
        </p:sp>
        <p:sp>
          <p:nvSpPr>
            <p:cNvPr id="28" name="Dowolny kształt 13">
              <a:extLst>
                <a:ext uri="{FF2B5EF4-FFF2-40B4-BE49-F238E27FC236}">
                  <a16:creationId xmlns:a16="http://schemas.microsoft.com/office/drawing/2014/main" id="{198A261E-4A78-4C84-AEF8-22EAC538E65D}"/>
                </a:ext>
              </a:extLst>
            </p:cNvPr>
            <p:cNvSpPr/>
            <p:nvPr/>
          </p:nvSpPr>
          <p:spPr>
            <a:xfrm>
              <a:off x="4425098" y="2718781"/>
              <a:ext cx="1598361" cy="397057"/>
            </a:xfrm>
            <a:custGeom>
              <a:avLst/>
              <a:gdLst>
                <a:gd name="connsiteX0" fmla="*/ 0 w 1475488"/>
                <a:gd name="connsiteY0" fmla="*/ 0 h 262128"/>
                <a:gd name="connsiteX1" fmla="*/ 1475488 w 1475488"/>
                <a:gd name="connsiteY1" fmla="*/ 0 h 262128"/>
                <a:gd name="connsiteX2" fmla="*/ 1475488 w 1475488"/>
                <a:gd name="connsiteY2" fmla="*/ 262128 h 262128"/>
                <a:gd name="connsiteX3" fmla="*/ 0 w 1475488"/>
                <a:gd name="connsiteY3" fmla="*/ 262128 h 262128"/>
                <a:gd name="connsiteX4" fmla="*/ 0 w 1475488"/>
                <a:gd name="connsiteY4" fmla="*/ 0 h 2621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5488" h="262128">
                  <a:moveTo>
                    <a:pt x="0" y="0"/>
                  </a:moveTo>
                  <a:lnTo>
                    <a:pt x="1475488" y="0"/>
                  </a:lnTo>
                  <a:lnTo>
                    <a:pt x="1475488" y="262128"/>
                  </a:lnTo>
                  <a:lnTo>
                    <a:pt x="0" y="262128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spcFirstLastPara="0" vert="horz" wrap="square" lIns="19050" tIns="19050" rIns="19050" bIns="19050" numCol="1" spcCol="1270" anchor="ctr" anchorCtr="0">
              <a:noAutofit/>
            </a:bodyPr>
            <a:lstStyle/>
            <a:p>
              <a:pPr lvl="0" algn="ctr" defTabSz="222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l-PL" sz="700" kern="1200" dirty="0"/>
                <a:t>Liczba przedsiębiorstw otrzymujących wsparcie niefinansowe (CI ) [przedsiębiorstwa]</a:t>
              </a:r>
            </a:p>
          </p:txBody>
        </p:sp>
        <p:sp>
          <p:nvSpPr>
            <p:cNvPr id="29" name="Dowolny kształt 14">
              <a:extLst>
                <a:ext uri="{FF2B5EF4-FFF2-40B4-BE49-F238E27FC236}">
                  <a16:creationId xmlns:a16="http://schemas.microsoft.com/office/drawing/2014/main" id="{039F4821-934C-4107-AC9A-37516A64FD70}"/>
                </a:ext>
              </a:extLst>
            </p:cNvPr>
            <p:cNvSpPr/>
            <p:nvPr/>
          </p:nvSpPr>
          <p:spPr>
            <a:xfrm>
              <a:off x="4427341" y="2376301"/>
              <a:ext cx="1598362" cy="342556"/>
            </a:xfrm>
            <a:custGeom>
              <a:avLst/>
              <a:gdLst>
                <a:gd name="connsiteX0" fmla="*/ 0 w 1475488"/>
                <a:gd name="connsiteY0" fmla="*/ 0 h 262128"/>
                <a:gd name="connsiteX1" fmla="*/ 1475488 w 1475488"/>
                <a:gd name="connsiteY1" fmla="*/ 0 h 262128"/>
                <a:gd name="connsiteX2" fmla="*/ 1475488 w 1475488"/>
                <a:gd name="connsiteY2" fmla="*/ 262128 h 262128"/>
                <a:gd name="connsiteX3" fmla="*/ 0 w 1475488"/>
                <a:gd name="connsiteY3" fmla="*/ 262128 h 262128"/>
                <a:gd name="connsiteX4" fmla="*/ 0 w 1475488"/>
                <a:gd name="connsiteY4" fmla="*/ 0 h 2621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5488" h="262128">
                  <a:moveTo>
                    <a:pt x="0" y="0"/>
                  </a:moveTo>
                  <a:lnTo>
                    <a:pt x="1475488" y="0"/>
                  </a:lnTo>
                  <a:lnTo>
                    <a:pt x="1475488" y="262128"/>
                  </a:lnTo>
                  <a:lnTo>
                    <a:pt x="0" y="262128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spcFirstLastPara="0" vert="horz" wrap="square" lIns="19050" tIns="19050" rIns="19050" bIns="19050" numCol="1" spcCol="1270" anchor="ctr" anchorCtr="0">
              <a:noAutofit/>
            </a:bodyPr>
            <a:lstStyle/>
            <a:p>
              <a:pPr lvl="0" algn="ctr" defTabSz="222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l-PL" sz="700" kern="1200" dirty="0"/>
                <a:t>Liczba przedsiębiorstw wspartych w zakresie internacjonalizacji działalności [szt.]</a:t>
              </a:r>
            </a:p>
          </p:txBody>
        </p:sp>
        <p:sp>
          <p:nvSpPr>
            <p:cNvPr id="30" name="Dowolny kształt 15">
              <a:extLst>
                <a:ext uri="{FF2B5EF4-FFF2-40B4-BE49-F238E27FC236}">
                  <a16:creationId xmlns:a16="http://schemas.microsoft.com/office/drawing/2014/main" id="{3066C0F3-1AC9-4637-957F-E2C02903595A}"/>
                </a:ext>
              </a:extLst>
            </p:cNvPr>
            <p:cNvSpPr/>
            <p:nvPr/>
          </p:nvSpPr>
          <p:spPr>
            <a:xfrm>
              <a:off x="4435069" y="3808698"/>
              <a:ext cx="1587515" cy="378417"/>
            </a:xfrm>
            <a:custGeom>
              <a:avLst/>
              <a:gdLst>
                <a:gd name="connsiteX0" fmla="*/ 0 w 1475488"/>
                <a:gd name="connsiteY0" fmla="*/ 0 h 262128"/>
                <a:gd name="connsiteX1" fmla="*/ 1475488 w 1475488"/>
                <a:gd name="connsiteY1" fmla="*/ 0 h 262128"/>
                <a:gd name="connsiteX2" fmla="*/ 1475488 w 1475488"/>
                <a:gd name="connsiteY2" fmla="*/ 262128 h 262128"/>
                <a:gd name="connsiteX3" fmla="*/ 0 w 1475488"/>
                <a:gd name="connsiteY3" fmla="*/ 262128 h 262128"/>
                <a:gd name="connsiteX4" fmla="*/ 0 w 1475488"/>
                <a:gd name="connsiteY4" fmla="*/ 0 h 2621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5488" h="262128">
                  <a:moveTo>
                    <a:pt x="0" y="0"/>
                  </a:moveTo>
                  <a:lnTo>
                    <a:pt x="1475488" y="0"/>
                  </a:lnTo>
                  <a:lnTo>
                    <a:pt x="1475488" y="262128"/>
                  </a:lnTo>
                  <a:lnTo>
                    <a:pt x="0" y="262128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spcFirstLastPara="0" vert="horz" wrap="square" lIns="19050" tIns="19050" rIns="19050" bIns="19050" numCol="1" spcCol="1270" anchor="ctr" anchorCtr="0">
              <a:noAutofit/>
            </a:bodyPr>
            <a:lstStyle/>
            <a:p>
              <a:pPr lvl="0" algn="ctr" defTabSz="222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l-PL" sz="700" kern="1200" dirty="0"/>
                <a:t>Inwestycje prywatne uzupełniające wsparcie publiczne dla przedsiębiorstw (dotacje) (CI ) [zł]</a:t>
              </a:r>
            </a:p>
          </p:txBody>
        </p:sp>
        <p:sp>
          <p:nvSpPr>
            <p:cNvPr id="31" name="Dowolny kształt 16">
              <a:extLst>
                <a:ext uri="{FF2B5EF4-FFF2-40B4-BE49-F238E27FC236}">
                  <a16:creationId xmlns:a16="http://schemas.microsoft.com/office/drawing/2014/main" id="{539344F9-AA27-4A01-A253-E9BDF0452AB0}"/>
                </a:ext>
              </a:extLst>
            </p:cNvPr>
            <p:cNvSpPr/>
            <p:nvPr/>
          </p:nvSpPr>
          <p:spPr>
            <a:xfrm>
              <a:off x="4433669" y="3482177"/>
              <a:ext cx="1592481" cy="326993"/>
            </a:xfrm>
            <a:custGeom>
              <a:avLst/>
              <a:gdLst>
                <a:gd name="connsiteX0" fmla="*/ 0 w 1475488"/>
                <a:gd name="connsiteY0" fmla="*/ 0 h 262128"/>
                <a:gd name="connsiteX1" fmla="*/ 1475488 w 1475488"/>
                <a:gd name="connsiteY1" fmla="*/ 0 h 262128"/>
                <a:gd name="connsiteX2" fmla="*/ 1475488 w 1475488"/>
                <a:gd name="connsiteY2" fmla="*/ 262128 h 262128"/>
                <a:gd name="connsiteX3" fmla="*/ 0 w 1475488"/>
                <a:gd name="connsiteY3" fmla="*/ 262128 h 262128"/>
                <a:gd name="connsiteX4" fmla="*/ 0 w 1475488"/>
                <a:gd name="connsiteY4" fmla="*/ 0 h 2621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5488" h="262128">
                  <a:moveTo>
                    <a:pt x="0" y="0"/>
                  </a:moveTo>
                  <a:lnTo>
                    <a:pt x="1475488" y="0"/>
                  </a:lnTo>
                  <a:lnTo>
                    <a:pt x="1475488" y="262128"/>
                  </a:lnTo>
                  <a:lnTo>
                    <a:pt x="0" y="262128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spcFirstLastPara="0" vert="horz" wrap="square" lIns="19050" tIns="19050" rIns="19050" bIns="19050" numCol="1" spcCol="1270" anchor="ctr" anchorCtr="0">
              <a:noAutofit/>
            </a:bodyPr>
            <a:lstStyle/>
            <a:p>
              <a:pPr lvl="0" algn="ctr" defTabSz="222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l-PL" sz="700" kern="1200" dirty="0"/>
                <a:t>Liczba przedsiębiorstw otrzymujących wsparcie (CI) [przedsiębiorstwa]</a:t>
              </a:r>
            </a:p>
          </p:txBody>
        </p:sp>
        <p:sp>
          <p:nvSpPr>
            <p:cNvPr id="32" name="Dowolny kształt 17">
              <a:extLst>
                <a:ext uri="{FF2B5EF4-FFF2-40B4-BE49-F238E27FC236}">
                  <a16:creationId xmlns:a16="http://schemas.microsoft.com/office/drawing/2014/main" id="{FFC21A90-5074-45AB-B102-4FEF6A0388D0}"/>
                </a:ext>
              </a:extLst>
            </p:cNvPr>
            <p:cNvSpPr/>
            <p:nvPr/>
          </p:nvSpPr>
          <p:spPr>
            <a:xfrm>
              <a:off x="4434273" y="3206638"/>
              <a:ext cx="1592481" cy="279214"/>
            </a:xfrm>
            <a:custGeom>
              <a:avLst/>
              <a:gdLst>
                <a:gd name="connsiteX0" fmla="*/ 0 w 1475488"/>
                <a:gd name="connsiteY0" fmla="*/ 0 h 262128"/>
                <a:gd name="connsiteX1" fmla="*/ 1475488 w 1475488"/>
                <a:gd name="connsiteY1" fmla="*/ 0 h 262128"/>
                <a:gd name="connsiteX2" fmla="*/ 1475488 w 1475488"/>
                <a:gd name="connsiteY2" fmla="*/ 262128 h 262128"/>
                <a:gd name="connsiteX3" fmla="*/ 0 w 1475488"/>
                <a:gd name="connsiteY3" fmla="*/ 262128 h 262128"/>
                <a:gd name="connsiteX4" fmla="*/ 0 w 1475488"/>
                <a:gd name="connsiteY4" fmla="*/ 0 h 2621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5488" h="262128">
                  <a:moveTo>
                    <a:pt x="0" y="0"/>
                  </a:moveTo>
                  <a:lnTo>
                    <a:pt x="1475488" y="0"/>
                  </a:lnTo>
                  <a:lnTo>
                    <a:pt x="1475488" y="262128"/>
                  </a:lnTo>
                  <a:lnTo>
                    <a:pt x="0" y="262128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spcFirstLastPara="0" vert="horz" wrap="square" lIns="19050" tIns="19050" rIns="19050" bIns="19050" numCol="1" spcCol="1270" anchor="ctr" anchorCtr="0">
              <a:noAutofit/>
            </a:bodyPr>
            <a:lstStyle/>
            <a:p>
              <a:pPr lvl="0" algn="ctr" defTabSz="222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l-PL" sz="700" kern="1200" dirty="0"/>
                <a:t>Liczba przedsiębiorstw otrzymujących dotacje (CI)[przedsiębiorstwa]</a:t>
              </a:r>
            </a:p>
          </p:txBody>
        </p:sp>
        <p:sp>
          <p:nvSpPr>
            <p:cNvPr id="33" name="Dowolny kształt 18">
              <a:extLst>
                <a:ext uri="{FF2B5EF4-FFF2-40B4-BE49-F238E27FC236}">
                  <a16:creationId xmlns:a16="http://schemas.microsoft.com/office/drawing/2014/main" id="{3214FEA3-B2B5-450A-B033-23D93D451603}"/>
                </a:ext>
              </a:extLst>
            </p:cNvPr>
            <p:cNvSpPr/>
            <p:nvPr/>
          </p:nvSpPr>
          <p:spPr>
            <a:xfrm>
              <a:off x="4433669" y="4263796"/>
              <a:ext cx="1588918" cy="359180"/>
            </a:xfrm>
            <a:custGeom>
              <a:avLst/>
              <a:gdLst>
                <a:gd name="connsiteX0" fmla="*/ 0 w 1475488"/>
                <a:gd name="connsiteY0" fmla="*/ 0 h 262128"/>
                <a:gd name="connsiteX1" fmla="*/ 1475488 w 1475488"/>
                <a:gd name="connsiteY1" fmla="*/ 0 h 262128"/>
                <a:gd name="connsiteX2" fmla="*/ 1475488 w 1475488"/>
                <a:gd name="connsiteY2" fmla="*/ 262128 h 262128"/>
                <a:gd name="connsiteX3" fmla="*/ 0 w 1475488"/>
                <a:gd name="connsiteY3" fmla="*/ 262128 h 262128"/>
                <a:gd name="connsiteX4" fmla="*/ 0 w 1475488"/>
                <a:gd name="connsiteY4" fmla="*/ 0 h 2621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5488" h="262128">
                  <a:moveTo>
                    <a:pt x="0" y="0"/>
                  </a:moveTo>
                  <a:lnTo>
                    <a:pt x="1475488" y="0"/>
                  </a:lnTo>
                  <a:lnTo>
                    <a:pt x="1475488" y="262128"/>
                  </a:lnTo>
                  <a:lnTo>
                    <a:pt x="0" y="262128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spcFirstLastPara="0" vert="horz" wrap="square" lIns="19050" tIns="19050" rIns="19050" bIns="19050" numCol="1" spcCol="1270" anchor="ctr" anchorCtr="0">
              <a:noAutofit/>
            </a:bodyPr>
            <a:lstStyle/>
            <a:p>
              <a:pPr lvl="0" algn="ctr" defTabSz="222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l-PL" sz="700" kern="1200" dirty="0"/>
                <a:t>Liczba przedsiębiorstw wspartych w zakresie doradztwa specjalistycznego [szt.]</a:t>
              </a:r>
            </a:p>
          </p:txBody>
        </p:sp>
        <p:sp>
          <p:nvSpPr>
            <p:cNvPr id="34" name="Dowolny kształt 19">
              <a:extLst>
                <a:ext uri="{FF2B5EF4-FFF2-40B4-BE49-F238E27FC236}">
                  <a16:creationId xmlns:a16="http://schemas.microsoft.com/office/drawing/2014/main" id="{6B9F451C-F8A0-4EDA-91FC-E69648099885}"/>
                </a:ext>
              </a:extLst>
            </p:cNvPr>
            <p:cNvSpPr/>
            <p:nvPr/>
          </p:nvSpPr>
          <p:spPr>
            <a:xfrm>
              <a:off x="4433668" y="4622976"/>
              <a:ext cx="1588919" cy="367074"/>
            </a:xfrm>
            <a:custGeom>
              <a:avLst/>
              <a:gdLst>
                <a:gd name="connsiteX0" fmla="*/ 0 w 1423949"/>
                <a:gd name="connsiteY0" fmla="*/ 0 h 262128"/>
                <a:gd name="connsiteX1" fmla="*/ 1423949 w 1423949"/>
                <a:gd name="connsiteY1" fmla="*/ 0 h 262128"/>
                <a:gd name="connsiteX2" fmla="*/ 1423949 w 1423949"/>
                <a:gd name="connsiteY2" fmla="*/ 262128 h 262128"/>
                <a:gd name="connsiteX3" fmla="*/ 0 w 1423949"/>
                <a:gd name="connsiteY3" fmla="*/ 262128 h 262128"/>
                <a:gd name="connsiteX4" fmla="*/ 0 w 1423949"/>
                <a:gd name="connsiteY4" fmla="*/ 0 h 2621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23949" h="262128">
                  <a:moveTo>
                    <a:pt x="0" y="0"/>
                  </a:moveTo>
                  <a:lnTo>
                    <a:pt x="1423949" y="0"/>
                  </a:lnTo>
                  <a:lnTo>
                    <a:pt x="1423949" y="262128"/>
                  </a:lnTo>
                  <a:lnTo>
                    <a:pt x="0" y="262128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spcFirstLastPara="0" vert="horz" wrap="square" lIns="19050" tIns="19050" rIns="19050" bIns="19050" numCol="1" spcCol="1270" anchor="ctr" anchorCtr="0">
              <a:noAutofit/>
            </a:bodyPr>
            <a:lstStyle/>
            <a:p>
              <a:pPr lvl="0" algn="ctr" defTabSz="222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l-PL" sz="700" kern="1200" dirty="0"/>
                <a:t>Liczba zaawansowanych usług (nowych i/lub ulepszonych) świadczonych przez instytucje otoczenia biznesu [szt.].</a:t>
              </a:r>
            </a:p>
          </p:txBody>
        </p:sp>
        <p:sp>
          <p:nvSpPr>
            <p:cNvPr id="35" name="Dowolny kształt 20">
              <a:extLst>
                <a:ext uri="{FF2B5EF4-FFF2-40B4-BE49-F238E27FC236}">
                  <a16:creationId xmlns:a16="http://schemas.microsoft.com/office/drawing/2014/main" id="{8EEE1AE6-5BDC-4F31-A172-906B6C7A4D84}"/>
                </a:ext>
              </a:extLst>
            </p:cNvPr>
            <p:cNvSpPr/>
            <p:nvPr/>
          </p:nvSpPr>
          <p:spPr>
            <a:xfrm>
              <a:off x="4433667" y="4981112"/>
              <a:ext cx="1588919" cy="307402"/>
            </a:xfrm>
            <a:custGeom>
              <a:avLst/>
              <a:gdLst>
                <a:gd name="connsiteX0" fmla="*/ 0 w 1475488"/>
                <a:gd name="connsiteY0" fmla="*/ 0 h 262128"/>
                <a:gd name="connsiteX1" fmla="*/ 1475488 w 1475488"/>
                <a:gd name="connsiteY1" fmla="*/ 0 h 262128"/>
                <a:gd name="connsiteX2" fmla="*/ 1475488 w 1475488"/>
                <a:gd name="connsiteY2" fmla="*/ 262128 h 262128"/>
                <a:gd name="connsiteX3" fmla="*/ 0 w 1475488"/>
                <a:gd name="connsiteY3" fmla="*/ 262128 h 262128"/>
                <a:gd name="connsiteX4" fmla="*/ 0 w 1475488"/>
                <a:gd name="connsiteY4" fmla="*/ 0 h 2621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5488" h="262128">
                  <a:moveTo>
                    <a:pt x="0" y="0"/>
                  </a:moveTo>
                  <a:lnTo>
                    <a:pt x="1475488" y="0"/>
                  </a:lnTo>
                  <a:lnTo>
                    <a:pt x="1475488" y="262128"/>
                  </a:lnTo>
                  <a:lnTo>
                    <a:pt x="0" y="262128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spcFirstLastPara="0" vert="horz" wrap="square" lIns="19050" tIns="19050" rIns="19050" bIns="19050" numCol="1" spcCol="1270" anchor="ctr" anchorCtr="0">
              <a:noAutofit/>
            </a:bodyPr>
            <a:lstStyle/>
            <a:p>
              <a:pPr lvl="0" algn="ctr" defTabSz="222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l-PL" sz="700" kern="1200" dirty="0"/>
                <a:t>Liczba instytucji otoczenia biznesu wspartych w zakresie profesjonalizacji usług [szt.]</a:t>
              </a:r>
            </a:p>
          </p:txBody>
        </p:sp>
        <p:sp>
          <p:nvSpPr>
            <p:cNvPr id="36" name="Dowolny kształt 21">
              <a:extLst>
                <a:ext uri="{FF2B5EF4-FFF2-40B4-BE49-F238E27FC236}">
                  <a16:creationId xmlns:a16="http://schemas.microsoft.com/office/drawing/2014/main" id="{A69C6140-A653-416A-9A1D-7EA45B442ADE}"/>
                </a:ext>
              </a:extLst>
            </p:cNvPr>
            <p:cNvSpPr/>
            <p:nvPr/>
          </p:nvSpPr>
          <p:spPr>
            <a:xfrm>
              <a:off x="4441501" y="5375540"/>
              <a:ext cx="1581086" cy="262128"/>
            </a:xfrm>
            <a:custGeom>
              <a:avLst/>
              <a:gdLst>
                <a:gd name="connsiteX0" fmla="*/ 0 w 1455306"/>
                <a:gd name="connsiteY0" fmla="*/ 0 h 262128"/>
                <a:gd name="connsiteX1" fmla="*/ 1455306 w 1455306"/>
                <a:gd name="connsiteY1" fmla="*/ 0 h 262128"/>
                <a:gd name="connsiteX2" fmla="*/ 1455306 w 1455306"/>
                <a:gd name="connsiteY2" fmla="*/ 262128 h 262128"/>
                <a:gd name="connsiteX3" fmla="*/ 0 w 1455306"/>
                <a:gd name="connsiteY3" fmla="*/ 262128 h 262128"/>
                <a:gd name="connsiteX4" fmla="*/ 0 w 1455306"/>
                <a:gd name="connsiteY4" fmla="*/ 0 h 2621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55306" h="262128">
                  <a:moveTo>
                    <a:pt x="0" y="0"/>
                  </a:moveTo>
                  <a:lnTo>
                    <a:pt x="1455306" y="0"/>
                  </a:lnTo>
                  <a:lnTo>
                    <a:pt x="1455306" y="262128"/>
                  </a:lnTo>
                  <a:lnTo>
                    <a:pt x="0" y="262128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spcFirstLastPara="0" vert="horz" wrap="square" lIns="19050" tIns="19050" rIns="19050" bIns="19050" numCol="1" spcCol="1270" anchor="ctr" anchorCtr="0">
              <a:noAutofit/>
            </a:bodyPr>
            <a:lstStyle/>
            <a:p>
              <a:pPr lvl="0" algn="ctr" defTabSz="222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l-PL" sz="700" kern="1200" dirty="0"/>
                <a:t>Liczba wspieranych nowych przedsiębiorstw (CI ) [przedsiębiorstwa]</a:t>
              </a:r>
            </a:p>
          </p:txBody>
        </p:sp>
        <p:sp>
          <p:nvSpPr>
            <p:cNvPr id="37" name="Dowolny kształt 22">
              <a:extLst>
                <a:ext uri="{FF2B5EF4-FFF2-40B4-BE49-F238E27FC236}">
                  <a16:creationId xmlns:a16="http://schemas.microsoft.com/office/drawing/2014/main" id="{F2E76BD0-5323-4CF1-833E-1B5DFF986434}"/>
                </a:ext>
              </a:extLst>
            </p:cNvPr>
            <p:cNvSpPr/>
            <p:nvPr/>
          </p:nvSpPr>
          <p:spPr>
            <a:xfrm>
              <a:off x="4441500" y="5633933"/>
              <a:ext cx="1581086" cy="305253"/>
            </a:xfrm>
            <a:custGeom>
              <a:avLst/>
              <a:gdLst>
                <a:gd name="connsiteX0" fmla="*/ 0 w 1442688"/>
                <a:gd name="connsiteY0" fmla="*/ 0 h 278761"/>
                <a:gd name="connsiteX1" fmla="*/ 1442688 w 1442688"/>
                <a:gd name="connsiteY1" fmla="*/ 0 h 278761"/>
                <a:gd name="connsiteX2" fmla="*/ 1442688 w 1442688"/>
                <a:gd name="connsiteY2" fmla="*/ 278761 h 278761"/>
                <a:gd name="connsiteX3" fmla="*/ 0 w 1442688"/>
                <a:gd name="connsiteY3" fmla="*/ 278761 h 278761"/>
                <a:gd name="connsiteX4" fmla="*/ 0 w 1442688"/>
                <a:gd name="connsiteY4" fmla="*/ 0 h 278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42688" h="278761">
                  <a:moveTo>
                    <a:pt x="0" y="0"/>
                  </a:moveTo>
                  <a:lnTo>
                    <a:pt x="1442688" y="0"/>
                  </a:lnTo>
                  <a:lnTo>
                    <a:pt x="1442688" y="278761"/>
                  </a:lnTo>
                  <a:lnTo>
                    <a:pt x="0" y="278761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spcFirstLastPara="0" vert="horz" wrap="square" lIns="19050" tIns="19050" rIns="19050" bIns="19050" numCol="1" spcCol="1270" anchor="ctr" anchorCtr="0">
              <a:noAutofit/>
            </a:bodyPr>
            <a:lstStyle/>
            <a:p>
              <a:pPr lvl="0" algn="ctr" defTabSz="222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l-PL" sz="700" kern="1200" dirty="0"/>
                <a:t>Liczba nowych przedsiębiorstw powstałych przy wsparciu instytucji otoczenia biznesu [szt.]</a:t>
              </a:r>
            </a:p>
          </p:txBody>
        </p:sp>
        <p:sp>
          <p:nvSpPr>
            <p:cNvPr id="38" name="Dowolny kształt 23">
              <a:extLst>
                <a:ext uri="{FF2B5EF4-FFF2-40B4-BE49-F238E27FC236}">
                  <a16:creationId xmlns:a16="http://schemas.microsoft.com/office/drawing/2014/main" id="{428969F6-CA6F-4437-B602-BFE74F69BD1A}"/>
                </a:ext>
              </a:extLst>
            </p:cNvPr>
            <p:cNvSpPr/>
            <p:nvPr/>
          </p:nvSpPr>
          <p:spPr>
            <a:xfrm>
              <a:off x="4441498" y="5939186"/>
              <a:ext cx="1581087" cy="316384"/>
            </a:xfrm>
            <a:custGeom>
              <a:avLst/>
              <a:gdLst>
                <a:gd name="connsiteX0" fmla="*/ 0 w 1183891"/>
                <a:gd name="connsiteY0" fmla="*/ 0 h 411481"/>
                <a:gd name="connsiteX1" fmla="*/ 1183891 w 1183891"/>
                <a:gd name="connsiteY1" fmla="*/ 0 h 411481"/>
                <a:gd name="connsiteX2" fmla="*/ 1183891 w 1183891"/>
                <a:gd name="connsiteY2" fmla="*/ 411481 h 411481"/>
                <a:gd name="connsiteX3" fmla="*/ 0 w 1183891"/>
                <a:gd name="connsiteY3" fmla="*/ 411481 h 411481"/>
                <a:gd name="connsiteX4" fmla="*/ 0 w 1183891"/>
                <a:gd name="connsiteY4" fmla="*/ 0 h 4114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83891" h="411481">
                  <a:moveTo>
                    <a:pt x="0" y="0"/>
                  </a:moveTo>
                  <a:lnTo>
                    <a:pt x="1183891" y="0"/>
                  </a:lnTo>
                  <a:lnTo>
                    <a:pt x="1183891" y="411481"/>
                  </a:lnTo>
                  <a:lnTo>
                    <a:pt x="0" y="411481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spcFirstLastPara="0" vert="horz" wrap="square" lIns="19050" tIns="19050" rIns="19050" bIns="19050" numCol="1" spcCol="1270" anchor="ctr" anchorCtr="0">
              <a:noAutofit/>
            </a:bodyPr>
            <a:lstStyle/>
            <a:p>
              <a:pPr lvl="0" algn="ctr" defTabSz="222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l-PL" sz="700" kern="1200" dirty="0"/>
                <a:t>Liczba przedsiębiorstw otrzymujących wsparcie finansowe inne niż dotacje (CI ) [przedsiębiorstwa],</a:t>
              </a:r>
            </a:p>
          </p:txBody>
        </p:sp>
        <p:sp>
          <p:nvSpPr>
            <p:cNvPr id="39" name="Dowolny kształt 24">
              <a:extLst>
                <a:ext uri="{FF2B5EF4-FFF2-40B4-BE49-F238E27FC236}">
                  <a16:creationId xmlns:a16="http://schemas.microsoft.com/office/drawing/2014/main" id="{7872F7AA-752D-4328-858F-AAA972BDCD6C}"/>
                </a:ext>
              </a:extLst>
            </p:cNvPr>
            <p:cNvSpPr/>
            <p:nvPr/>
          </p:nvSpPr>
          <p:spPr>
            <a:xfrm>
              <a:off x="4441499" y="6255570"/>
              <a:ext cx="1581085" cy="402378"/>
            </a:xfrm>
            <a:custGeom>
              <a:avLst/>
              <a:gdLst>
                <a:gd name="connsiteX0" fmla="*/ 0 w 1183891"/>
                <a:gd name="connsiteY0" fmla="*/ 0 h 411481"/>
                <a:gd name="connsiteX1" fmla="*/ 1183891 w 1183891"/>
                <a:gd name="connsiteY1" fmla="*/ 0 h 411481"/>
                <a:gd name="connsiteX2" fmla="*/ 1183891 w 1183891"/>
                <a:gd name="connsiteY2" fmla="*/ 411481 h 411481"/>
                <a:gd name="connsiteX3" fmla="*/ 0 w 1183891"/>
                <a:gd name="connsiteY3" fmla="*/ 411481 h 411481"/>
                <a:gd name="connsiteX4" fmla="*/ 0 w 1183891"/>
                <a:gd name="connsiteY4" fmla="*/ 0 h 4114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83891" h="411481">
                  <a:moveTo>
                    <a:pt x="0" y="0"/>
                  </a:moveTo>
                  <a:lnTo>
                    <a:pt x="1183891" y="0"/>
                  </a:lnTo>
                  <a:lnTo>
                    <a:pt x="1183891" y="411481"/>
                  </a:lnTo>
                  <a:lnTo>
                    <a:pt x="0" y="411481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spcFirstLastPara="0" vert="horz" wrap="square" lIns="19050" tIns="19050" rIns="19050" bIns="19050" numCol="1" spcCol="1270" anchor="ctr" anchorCtr="0">
              <a:noAutofit/>
            </a:bodyPr>
            <a:lstStyle/>
            <a:p>
              <a:pPr lvl="0" algn="ctr" defTabSz="222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l-PL" sz="700" kern="1200" dirty="0"/>
                <a:t>Inwestycje prywatne uzupełniające wsparcie publiczne dla przedsiębiorstw (inne niż dotacje) (CI ) [zł]</a:t>
              </a:r>
            </a:p>
          </p:txBody>
        </p:sp>
      </p:grpSp>
      <p:sp>
        <p:nvSpPr>
          <p:cNvPr id="40" name="Nawias klamrowy zamykający 39">
            <a:extLst>
              <a:ext uri="{FF2B5EF4-FFF2-40B4-BE49-F238E27FC236}">
                <a16:creationId xmlns:a16="http://schemas.microsoft.com/office/drawing/2014/main" id="{95879F03-5FE0-407A-B42A-911F1D0FD239}"/>
              </a:ext>
            </a:extLst>
          </p:cNvPr>
          <p:cNvSpPr/>
          <p:nvPr/>
        </p:nvSpPr>
        <p:spPr>
          <a:xfrm>
            <a:off x="3948738" y="1350682"/>
            <a:ext cx="208734" cy="2845583"/>
          </a:xfrm>
          <a:prstGeom prst="rightBrace">
            <a:avLst>
              <a:gd name="adj1" fmla="val 8333"/>
              <a:gd name="adj2" fmla="val 1311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 sz="900"/>
          </a:p>
        </p:txBody>
      </p:sp>
      <p:sp>
        <p:nvSpPr>
          <p:cNvPr id="42" name="Nawias klamrowy otwierający 41">
            <a:extLst>
              <a:ext uri="{FF2B5EF4-FFF2-40B4-BE49-F238E27FC236}">
                <a16:creationId xmlns:a16="http://schemas.microsoft.com/office/drawing/2014/main" id="{7854B250-2C46-4319-83CC-4289C1FE7936}"/>
              </a:ext>
            </a:extLst>
          </p:cNvPr>
          <p:cNvSpPr/>
          <p:nvPr/>
        </p:nvSpPr>
        <p:spPr>
          <a:xfrm>
            <a:off x="4190194" y="5367070"/>
            <a:ext cx="262579" cy="1290878"/>
          </a:xfrm>
          <a:prstGeom prst="leftBrace">
            <a:avLst>
              <a:gd name="adj1" fmla="val 8333"/>
              <a:gd name="adj2" fmla="val 73421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 sz="800"/>
          </a:p>
        </p:txBody>
      </p:sp>
      <p:sp>
        <p:nvSpPr>
          <p:cNvPr id="48" name="Nawias klamrowy otwierający 47">
            <a:extLst>
              <a:ext uri="{FF2B5EF4-FFF2-40B4-BE49-F238E27FC236}">
                <a16:creationId xmlns:a16="http://schemas.microsoft.com/office/drawing/2014/main" id="{B3A4EA16-DF4A-4767-B58B-951ED6CC21C3}"/>
              </a:ext>
            </a:extLst>
          </p:cNvPr>
          <p:cNvSpPr/>
          <p:nvPr/>
        </p:nvSpPr>
        <p:spPr>
          <a:xfrm>
            <a:off x="4197122" y="1620106"/>
            <a:ext cx="233585" cy="2567010"/>
          </a:xfrm>
          <a:prstGeom prst="leftBrace">
            <a:avLst>
              <a:gd name="adj1" fmla="val 8333"/>
              <a:gd name="adj2" fmla="val 9229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 sz="900"/>
          </a:p>
        </p:txBody>
      </p:sp>
      <p:grpSp>
        <p:nvGrpSpPr>
          <p:cNvPr id="166" name="Grupa 165">
            <a:extLst>
              <a:ext uri="{FF2B5EF4-FFF2-40B4-BE49-F238E27FC236}">
                <a16:creationId xmlns:a16="http://schemas.microsoft.com/office/drawing/2014/main" id="{65BD03A1-7955-4260-85CF-BCE727B2F8C6}"/>
              </a:ext>
            </a:extLst>
          </p:cNvPr>
          <p:cNvGrpSpPr/>
          <p:nvPr/>
        </p:nvGrpSpPr>
        <p:grpSpPr>
          <a:xfrm>
            <a:off x="6363121" y="1275064"/>
            <a:ext cx="1602250" cy="5500943"/>
            <a:chOff x="6261407" y="1295231"/>
            <a:chExt cx="1602250" cy="5500943"/>
          </a:xfrm>
        </p:grpSpPr>
        <p:grpSp>
          <p:nvGrpSpPr>
            <p:cNvPr id="12" name="Grupa 11">
              <a:extLst>
                <a:ext uri="{FF2B5EF4-FFF2-40B4-BE49-F238E27FC236}">
                  <a16:creationId xmlns:a16="http://schemas.microsoft.com/office/drawing/2014/main" id="{3EEBDE30-9041-47A7-BC53-514DF0A9F651}"/>
                </a:ext>
              </a:extLst>
            </p:cNvPr>
            <p:cNvGrpSpPr/>
            <p:nvPr/>
          </p:nvGrpSpPr>
          <p:grpSpPr>
            <a:xfrm>
              <a:off x="6261407" y="1295231"/>
              <a:ext cx="1602250" cy="5500943"/>
              <a:chOff x="6261407" y="1295231"/>
              <a:chExt cx="1602250" cy="5500943"/>
            </a:xfrm>
          </p:grpSpPr>
          <p:sp>
            <p:nvSpPr>
              <p:cNvPr id="13" name="Dowolny kształt 125">
                <a:extLst>
                  <a:ext uri="{FF2B5EF4-FFF2-40B4-BE49-F238E27FC236}">
                    <a16:creationId xmlns:a16="http://schemas.microsoft.com/office/drawing/2014/main" id="{B5FCE667-F1B1-4162-9A58-24395FBFA986}"/>
                  </a:ext>
                </a:extLst>
              </p:cNvPr>
              <p:cNvSpPr/>
              <p:nvPr/>
            </p:nvSpPr>
            <p:spPr>
              <a:xfrm>
                <a:off x="6268719" y="1295231"/>
                <a:ext cx="1591568" cy="423625"/>
              </a:xfrm>
              <a:custGeom>
                <a:avLst/>
                <a:gdLst>
                  <a:gd name="connsiteX0" fmla="*/ 0 w 1591568"/>
                  <a:gd name="connsiteY0" fmla="*/ 0 h 444334"/>
                  <a:gd name="connsiteX1" fmla="*/ 1591568 w 1591568"/>
                  <a:gd name="connsiteY1" fmla="*/ 0 h 444334"/>
                  <a:gd name="connsiteX2" fmla="*/ 1591568 w 1591568"/>
                  <a:gd name="connsiteY2" fmla="*/ 444334 h 444334"/>
                  <a:gd name="connsiteX3" fmla="*/ 0 w 1591568"/>
                  <a:gd name="connsiteY3" fmla="*/ 444334 h 444334"/>
                  <a:gd name="connsiteX4" fmla="*/ 0 w 1591568"/>
                  <a:gd name="connsiteY4" fmla="*/ 0 h 444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91568" h="444334">
                    <a:moveTo>
                      <a:pt x="0" y="0"/>
                    </a:moveTo>
                    <a:lnTo>
                      <a:pt x="1591568" y="0"/>
                    </a:lnTo>
                    <a:lnTo>
                      <a:pt x="1591568" y="444334"/>
                    </a:lnTo>
                    <a:lnTo>
                      <a:pt x="0" y="444334"/>
                    </a:lnTo>
                    <a:lnTo>
                      <a:pt x="0" y="0"/>
                    </a:lnTo>
                    <a:close/>
                  </a:path>
                </a:pathLst>
              </a:cu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spcFirstLastPara="0" vert="horz" wrap="square" lIns="26670" tIns="26670" rIns="26670" bIns="26670" numCol="1" spcCol="1270" anchor="ctr" anchorCtr="0">
                <a:noAutofit/>
              </a:bodyPr>
              <a:lstStyle/>
              <a:p>
                <a:pPr lvl="0" algn="ctr" defTabSz="3111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pl-PL" sz="900" kern="1200" dirty="0"/>
                  <a:t>Wartość inwestycji zlokalizowanych na przygotowanych terenach [zł],</a:t>
                </a:r>
              </a:p>
            </p:txBody>
          </p:sp>
          <p:sp>
            <p:nvSpPr>
              <p:cNvPr id="14" name="Dowolny kształt 126">
                <a:extLst>
                  <a:ext uri="{FF2B5EF4-FFF2-40B4-BE49-F238E27FC236}">
                    <a16:creationId xmlns:a16="http://schemas.microsoft.com/office/drawing/2014/main" id="{94A35441-F0DE-44CD-8C0F-2B3595C0E70C}"/>
                  </a:ext>
                </a:extLst>
              </p:cNvPr>
              <p:cNvSpPr/>
              <p:nvPr/>
            </p:nvSpPr>
            <p:spPr>
              <a:xfrm>
                <a:off x="6268720" y="1717119"/>
                <a:ext cx="1591568" cy="528262"/>
              </a:xfrm>
              <a:custGeom>
                <a:avLst/>
                <a:gdLst>
                  <a:gd name="connsiteX0" fmla="*/ 0 w 1591568"/>
                  <a:gd name="connsiteY0" fmla="*/ 0 h 444334"/>
                  <a:gd name="connsiteX1" fmla="*/ 1591568 w 1591568"/>
                  <a:gd name="connsiteY1" fmla="*/ 0 h 444334"/>
                  <a:gd name="connsiteX2" fmla="*/ 1591568 w 1591568"/>
                  <a:gd name="connsiteY2" fmla="*/ 444334 h 444334"/>
                  <a:gd name="connsiteX3" fmla="*/ 0 w 1591568"/>
                  <a:gd name="connsiteY3" fmla="*/ 444334 h 444334"/>
                  <a:gd name="connsiteX4" fmla="*/ 0 w 1591568"/>
                  <a:gd name="connsiteY4" fmla="*/ 0 h 444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91568" h="444334">
                    <a:moveTo>
                      <a:pt x="0" y="0"/>
                    </a:moveTo>
                    <a:lnTo>
                      <a:pt x="1591568" y="0"/>
                    </a:lnTo>
                    <a:lnTo>
                      <a:pt x="1591568" y="444334"/>
                    </a:lnTo>
                    <a:lnTo>
                      <a:pt x="0" y="444334"/>
                    </a:lnTo>
                    <a:lnTo>
                      <a:pt x="0" y="0"/>
                    </a:lnTo>
                    <a:close/>
                  </a:path>
                </a:pathLst>
              </a:cu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spcFirstLastPara="0" vert="horz" wrap="square" lIns="26670" tIns="26670" rIns="26670" bIns="26670" numCol="1" spcCol="1270" anchor="ctr" anchorCtr="0">
                <a:noAutofit/>
              </a:bodyPr>
              <a:lstStyle/>
              <a:p>
                <a:pPr lvl="0" algn="ctr" defTabSz="3111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pl-PL" sz="900" kern="1200" dirty="0"/>
                  <a:t>Liczba inwestycji zlokalizowanych na przygotowanych terenach inwestycyjnych [szt.]</a:t>
                </a:r>
              </a:p>
            </p:txBody>
          </p:sp>
          <p:sp>
            <p:nvSpPr>
              <p:cNvPr id="15" name="Dowolny kształt 127">
                <a:extLst>
                  <a:ext uri="{FF2B5EF4-FFF2-40B4-BE49-F238E27FC236}">
                    <a16:creationId xmlns:a16="http://schemas.microsoft.com/office/drawing/2014/main" id="{89EF25CE-F401-4F75-A3CB-80ECC7F40AB8}"/>
                  </a:ext>
                </a:extLst>
              </p:cNvPr>
              <p:cNvSpPr/>
              <p:nvPr/>
            </p:nvSpPr>
            <p:spPr>
              <a:xfrm>
                <a:off x="6261407" y="3115838"/>
                <a:ext cx="1601813" cy="488670"/>
              </a:xfrm>
              <a:custGeom>
                <a:avLst/>
                <a:gdLst>
                  <a:gd name="connsiteX0" fmla="*/ 0 w 1591568"/>
                  <a:gd name="connsiteY0" fmla="*/ 0 h 444334"/>
                  <a:gd name="connsiteX1" fmla="*/ 1591568 w 1591568"/>
                  <a:gd name="connsiteY1" fmla="*/ 0 h 444334"/>
                  <a:gd name="connsiteX2" fmla="*/ 1591568 w 1591568"/>
                  <a:gd name="connsiteY2" fmla="*/ 444334 h 444334"/>
                  <a:gd name="connsiteX3" fmla="*/ 0 w 1591568"/>
                  <a:gd name="connsiteY3" fmla="*/ 444334 h 444334"/>
                  <a:gd name="connsiteX4" fmla="*/ 0 w 1591568"/>
                  <a:gd name="connsiteY4" fmla="*/ 0 h 444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91568" h="444334">
                    <a:moveTo>
                      <a:pt x="0" y="0"/>
                    </a:moveTo>
                    <a:lnTo>
                      <a:pt x="1591568" y="0"/>
                    </a:lnTo>
                    <a:lnTo>
                      <a:pt x="1591568" y="444334"/>
                    </a:lnTo>
                    <a:lnTo>
                      <a:pt x="0" y="444334"/>
                    </a:lnTo>
                    <a:lnTo>
                      <a:pt x="0" y="0"/>
                    </a:lnTo>
                    <a:close/>
                  </a:path>
                </a:pathLst>
              </a:cu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spcFirstLastPara="0" vert="horz" wrap="square" lIns="26670" tIns="26670" rIns="26670" bIns="26670" numCol="1" spcCol="1270" anchor="ctr" anchorCtr="0">
                <a:noAutofit/>
              </a:bodyPr>
              <a:lstStyle/>
              <a:p>
                <a:pPr lvl="0" algn="ctr" defTabSz="3111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pl-PL" sz="900" kern="1200" dirty="0"/>
                  <a:t>Liczba kontraktów handlowych zagranicznych podpisanych przez przedsiębiorstwa wsparte w zakresie internacjonalizacji [szt.]</a:t>
                </a:r>
              </a:p>
            </p:txBody>
          </p:sp>
          <p:sp>
            <p:nvSpPr>
              <p:cNvPr id="16" name="Dowolny kształt 128">
                <a:extLst>
                  <a:ext uri="{FF2B5EF4-FFF2-40B4-BE49-F238E27FC236}">
                    <a16:creationId xmlns:a16="http://schemas.microsoft.com/office/drawing/2014/main" id="{3AD40C6B-8252-4AFC-B86E-C87C6674546E}"/>
                  </a:ext>
                </a:extLst>
              </p:cNvPr>
              <p:cNvSpPr/>
              <p:nvPr/>
            </p:nvSpPr>
            <p:spPr>
              <a:xfrm>
                <a:off x="6272089" y="2576422"/>
                <a:ext cx="1591568" cy="484387"/>
              </a:xfrm>
              <a:custGeom>
                <a:avLst/>
                <a:gdLst>
                  <a:gd name="connsiteX0" fmla="*/ 0 w 1591568"/>
                  <a:gd name="connsiteY0" fmla="*/ 0 h 444334"/>
                  <a:gd name="connsiteX1" fmla="*/ 1591568 w 1591568"/>
                  <a:gd name="connsiteY1" fmla="*/ 0 h 444334"/>
                  <a:gd name="connsiteX2" fmla="*/ 1591568 w 1591568"/>
                  <a:gd name="connsiteY2" fmla="*/ 444334 h 444334"/>
                  <a:gd name="connsiteX3" fmla="*/ 0 w 1591568"/>
                  <a:gd name="connsiteY3" fmla="*/ 444334 h 444334"/>
                  <a:gd name="connsiteX4" fmla="*/ 0 w 1591568"/>
                  <a:gd name="connsiteY4" fmla="*/ 0 h 444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91568" h="444334">
                    <a:moveTo>
                      <a:pt x="0" y="0"/>
                    </a:moveTo>
                    <a:lnTo>
                      <a:pt x="1591568" y="0"/>
                    </a:lnTo>
                    <a:lnTo>
                      <a:pt x="1591568" y="444334"/>
                    </a:lnTo>
                    <a:lnTo>
                      <a:pt x="0" y="444334"/>
                    </a:lnTo>
                    <a:lnTo>
                      <a:pt x="0" y="0"/>
                    </a:lnTo>
                    <a:close/>
                  </a:path>
                </a:pathLst>
              </a:cu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spcFirstLastPara="0" vert="horz" wrap="square" lIns="26670" tIns="26670" rIns="26670" bIns="26670" numCol="1" spcCol="1270" anchor="ctr" anchorCtr="0">
                <a:noAutofit/>
              </a:bodyPr>
              <a:lstStyle/>
              <a:p>
                <a:pPr lvl="0" algn="ctr" defTabSz="3111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pl-PL" sz="900" kern="1200" dirty="0"/>
                  <a:t>Liczba potencjalnych inwestorów, do których Beneficjent dotrze z oferta inwestycyjna regionu [szt.]</a:t>
                </a:r>
              </a:p>
            </p:txBody>
          </p:sp>
          <p:sp>
            <p:nvSpPr>
              <p:cNvPr id="17" name="Dowolny kształt 129">
                <a:extLst>
                  <a:ext uri="{FF2B5EF4-FFF2-40B4-BE49-F238E27FC236}">
                    <a16:creationId xmlns:a16="http://schemas.microsoft.com/office/drawing/2014/main" id="{D4E8AA2C-82D3-4674-9DEF-F3EA31FDDF66}"/>
                  </a:ext>
                </a:extLst>
              </p:cNvPr>
              <p:cNvSpPr/>
              <p:nvPr/>
            </p:nvSpPr>
            <p:spPr>
              <a:xfrm>
                <a:off x="6272089" y="2297396"/>
                <a:ext cx="1591568" cy="284135"/>
              </a:xfrm>
              <a:custGeom>
                <a:avLst/>
                <a:gdLst>
                  <a:gd name="connsiteX0" fmla="*/ 0 w 1591568"/>
                  <a:gd name="connsiteY0" fmla="*/ 0 h 444334"/>
                  <a:gd name="connsiteX1" fmla="*/ 1591568 w 1591568"/>
                  <a:gd name="connsiteY1" fmla="*/ 0 h 444334"/>
                  <a:gd name="connsiteX2" fmla="*/ 1591568 w 1591568"/>
                  <a:gd name="connsiteY2" fmla="*/ 444334 h 444334"/>
                  <a:gd name="connsiteX3" fmla="*/ 0 w 1591568"/>
                  <a:gd name="connsiteY3" fmla="*/ 444334 h 444334"/>
                  <a:gd name="connsiteX4" fmla="*/ 0 w 1591568"/>
                  <a:gd name="connsiteY4" fmla="*/ 0 h 444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91568" h="444334">
                    <a:moveTo>
                      <a:pt x="0" y="0"/>
                    </a:moveTo>
                    <a:lnTo>
                      <a:pt x="1591568" y="0"/>
                    </a:lnTo>
                    <a:lnTo>
                      <a:pt x="1591568" y="444334"/>
                    </a:lnTo>
                    <a:lnTo>
                      <a:pt x="0" y="444334"/>
                    </a:lnTo>
                    <a:lnTo>
                      <a:pt x="0" y="0"/>
                    </a:lnTo>
                    <a:close/>
                  </a:path>
                </a:pathLst>
              </a:cu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spcFirstLastPara="0" vert="horz" wrap="square" lIns="26670" tIns="26670" rIns="26670" bIns="26670" numCol="1" spcCol="1270" anchor="ctr" anchorCtr="0">
                <a:noAutofit/>
              </a:bodyPr>
              <a:lstStyle/>
              <a:p>
                <a:pPr lvl="0" algn="ctr" defTabSz="3111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pl-PL" sz="900" kern="1200" dirty="0"/>
                  <a:t>Ilość wypromowanych ofert inwestycyjnych [szt.]</a:t>
                </a:r>
              </a:p>
            </p:txBody>
          </p:sp>
          <p:sp>
            <p:nvSpPr>
              <p:cNvPr id="18" name="Dowolny kształt 130">
                <a:extLst>
                  <a:ext uri="{FF2B5EF4-FFF2-40B4-BE49-F238E27FC236}">
                    <a16:creationId xmlns:a16="http://schemas.microsoft.com/office/drawing/2014/main" id="{FDE84433-12FD-4A55-90EA-E547CE401175}"/>
                  </a:ext>
                </a:extLst>
              </p:cNvPr>
              <p:cNvSpPr/>
              <p:nvPr/>
            </p:nvSpPr>
            <p:spPr>
              <a:xfrm>
                <a:off x="6262403" y="3904233"/>
                <a:ext cx="1591565" cy="524377"/>
              </a:xfrm>
              <a:custGeom>
                <a:avLst/>
                <a:gdLst>
                  <a:gd name="connsiteX0" fmla="*/ 0 w 1578934"/>
                  <a:gd name="connsiteY0" fmla="*/ 0 h 444334"/>
                  <a:gd name="connsiteX1" fmla="*/ 1578934 w 1578934"/>
                  <a:gd name="connsiteY1" fmla="*/ 0 h 444334"/>
                  <a:gd name="connsiteX2" fmla="*/ 1578934 w 1578934"/>
                  <a:gd name="connsiteY2" fmla="*/ 444334 h 444334"/>
                  <a:gd name="connsiteX3" fmla="*/ 0 w 1578934"/>
                  <a:gd name="connsiteY3" fmla="*/ 444334 h 444334"/>
                  <a:gd name="connsiteX4" fmla="*/ 0 w 1578934"/>
                  <a:gd name="connsiteY4" fmla="*/ 0 h 444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78934" h="444334">
                    <a:moveTo>
                      <a:pt x="0" y="0"/>
                    </a:moveTo>
                    <a:lnTo>
                      <a:pt x="1578934" y="0"/>
                    </a:lnTo>
                    <a:lnTo>
                      <a:pt x="1578934" y="444334"/>
                    </a:lnTo>
                    <a:lnTo>
                      <a:pt x="0" y="444334"/>
                    </a:lnTo>
                    <a:lnTo>
                      <a:pt x="0" y="0"/>
                    </a:lnTo>
                    <a:close/>
                  </a:path>
                </a:pathLst>
              </a:cu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spcFirstLastPara="0" vert="horz" wrap="square" lIns="26670" tIns="26670" rIns="26670" bIns="26670" numCol="1" spcCol="1270" anchor="ctr" anchorCtr="0">
                <a:noAutofit/>
              </a:bodyPr>
              <a:lstStyle/>
              <a:p>
                <a:pPr lvl="0" algn="ctr" defTabSz="3111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pl-PL" sz="900" kern="1200" dirty="0"/>
                  <a:t>Liczba przedsiębiorstw, które wkroczyły na nowe rynki zagraniczne na skutek otrzymania wsparcia [szt.]</a:t>
                </a:r>
              </a:p>
            </p:txBody>
          </p:sp>
          <p:sp>
            <p:nvSpPr>
              <p:cNvPr id="19" name="Dowolny kształt 131">
                <a:extLst>
                  <a:ext uri="{FF2B5EF4-FFF2-40B4-BE49-F238E27FC236}">
                    <a16:creationId xmlns:a16="http://schemas.microsoft.com/office/drawing/2014/main" id="{57EE4C51-8F95-4E75-9CFF-D39A2CE7B6BE}"/>
                  </a:ext>
                </a:extLst>
              </p:cNvPr>
              <p:cNvSpPr/>
              <p:nvPr/>
            </p:nvSpPr>
            <p:spPr>
              <a:xfrm>
                <a:off x="6262404" y="4423521"/>
                <a:ext cx="1591566" cy="269096"/>
              </a:xfrm>
              <a:custGeom>
                <a:avLst/>
                <a:gdLst>
                  <a:gd name="connsiteX0" fmla="*/ 0 w 1631743"/>
                  <a:gd name="connsiteY0" fmla="*/ 0 h 444334"/>
                  <a:gd name="connsiteX1" fmla="*/ 1631743 w 1631743"/>
                  <a:gd name="connsiteY1" fmla="*/ 0 h 444334"/>
                  <a:gd name="connsiteX2" fmla="*/ 1631743 w 1631743"/>
                  <a:gd name="connsiteY2" fmla="*/ 444334 h 444334"/>
                  <a:gd name="connsiteX3" fmla="*/ 0 w 1631743"/>
                  <a:gd name="connsiteY3" fmla="*/ 444334 h 444334"/>
                  <a:gd name="connsiteX4" fmla="*/ 0 w 1631743"/>
                  <a:gd name="connsiteY4" fmla="*/ 0 h 444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31743" h="444334">
                    <a:moveTo>
                      <a:pt x="0" y="0"/>
                    </a:moveTo>
                    <a:lnTo>
                      <a:pt x="1631743" y="0"/>
                    </a:lnTo>
                    <a:lnTo>
                      <a:pt x="1631743" y="444334"/>
                    </a:lnTo>
                    <a:lnTo>
                      <a:pt x="0" y="444334"/>
                    </a:lnTo>
                    <a:lnTo>
                      <a:pt x="0" y="0"/>
                    </a:lnTo>
                    <a:close/>
                  </a:path>
                </a:pathLst>
              </a:cu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spcFirstLastPara="0" vert="horz" wrap="square" lIns="26670" tIns="26670" rIns="26670" bIns="26670" numCol="1" spcCol="1270" anchor="ctr" anchorCtr="0">
                <a:noAutofit/>
              </a:bodyPr>
              <a:lstStyle/>
              <a:p>
                <a:pPr lvl="0" algn="ctr" defTabSz="3111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pl-PL" sz="900" kern="1200" dirty="0"/>
                  <a:t>Liczba zainicjowanych wspólnych przedsięwzięć</a:t>
                </a:r>
              </a:p>
            </p:txBody>
          </p:sp>
          <p:sp>
            <p:nvSpPr>
              <p:cNvPr id="20" name="Dowolny kształt 132">
                <a:extLst>
                  <a:ext uri="{FF2B5EF4-FFF2-40B4-BE49-F238E27FC236}">
                    <a16:creationId xmlns:a16="http://schemas.microsoft.com/office/drawing/2014/main" id="{5B1DE50C-7012-48D1-BC34-C2F5AF8DB385}"/>
                  </a:ext>
                </a:extLst>
              </p:cNvPr>
              <p:cNvSpPr/>
              <p:nvPr/>
            </p:nvSpPr>
            <p:spPr>
              <a:xfrm>
                <a:off x="6262403" y="4684663"/>
                <a:ext cx="1591567" cy="391153"/>
              </a:xfrm>
              <a:custGeom>
                <a:avLst/>
                <a:gdLst>
                  <a:gd name="connsiteX0" fmla="*/ 0 w 1533390"/>
                  <a:gd name="connsiteY0" fmla="*/ 0 h 444334"/>
                  <a:gd name="connsiteX1" fmla="*/ 1533390 w 1533390"/>
                  <a:gd name="connsiteY1" fmla="*/ 0 h 444334"/>
                  <a:gd name="connsiteX2" fmla="*/ 1533390 w 1533390"/>
                  <a:gd name="connsiteY2" fmla="*/ 444334 h 444334"/>
                  <a:gd name="connsiteX3" fmla="*/ 0 w 1533390"/>
                  <a:gd name="connsiteY3" fmla="*/ 444334 h 444334"/>
                  <a:gd name="connsiteX4" fmla="*/ 0 w 1533390"/>
                  <a:gd name="connsiteY4" fmla="*/ 0 h 444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33390" h="444334">
                    <a:moveTo>
                      <a:pt x="0" y="0"/>
                    </a:moveTo>
                    <a:lnTo>
                      <a:pt x="1533390" y="0"/>
                    </a:lnTo>
                    <a:lnTo>
                      <a:pt x="1533390" y="444334"/>
                    </a:lnTo>
                    <a:lnTo>
                      <a:pt x="0" y="444334"/>
                    </a:lnTo>
                    <a:lnTo>
                      <a:pt x="0" y="0"/>
                    </a:lnTo>
                    <a:close/>
                  </a:path>
                </a:pathLst>
              </a:cu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spcFirstLastPara="0" vert="horz" wrap="square" lIns="26670" tIns="26670" rIns="26670" bIns="26670" numCol="1" spcCol="1270" anchor="ctr" anchorCtr="0">
                <a:noAutofit/>
              </a:bodyPr>
              <a:lstStyle/>
              <a:p>
                <a:pPr lvl="0" algn="ctr" defTabSz="3111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pl-PL" sz="900" kern="1200" dirty="0"/>
                  <a:t>Liczba kontraktów handlowych podpisanych przez wsparte przedsiębiorstwa</a:t>
                </a:r>
              </a:p>
            </p:txBody>
          </p:sp>
          <p:sp>
            <p:nvSpPr>
              <p:cNvPr id="21" name="Dowolny kształt 133">
                <a:extLst>
                  <a:ext uri="{FF2B5EF4-FFF2-40B4-BE49-F238E27FC236}">
                    <a16:creationId xmlns:a16="http://schemas.microsoft.com/office/drawing/2014/main" id="{E1D9ABF2-0C8D-4C24-A80E-E88123CCDB17}"/>
                  </a:ext>
                </a:extLst>
              </p:cNvPr>
              <p:cNvSpPr/>
              <p:nvPr/>
            </p:nvSpPr>
            <p:spPr>
              <a:xfrm>
                <a:off x="6262403" y="5125475"/>
                <a:ext cx="1591568" cy="432147"/>
              </a:xfrm>
              <a:custGeom>
                <a:avLst/>
                <a:gdLst>
                  <a:gd name="connsiteX0" fmla="*/ 0 w 1591568"/>
                  <a:gd name="connsiteY0" fmla="*/ 0 h 444334"/>
                  <a:gd name="connsiteX1" fmla="*/ 1591568 w 1591568"/>
                  <a:gd name="connsiteY1" fmla="*/ 0 h 444334"/>
                  <a:gd name="connsiteX2" fmla="*/ 1591568 w 1591568"/>
                  <a:gd name="connsiteY2" fmla="*/ 444334 h 444334"/>
                  <a:gd name="connsiteX3" fmla="*/ 0 w 1591568"/>
                  <a:gd name="connsiteY3" fmla="*/ 444334 h 444334"/>
                  <a:gd name="connsiteX4" fmla="*/ 0 w 1591568"/>
                  <a:gd name="connsiteY4" fmla="*/ 0 h 444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91568" h="444334">
                    <a:moveTo>
                      <a:pt x="0" y="0"/>
                    </a:moveTo>
                    <a:lnTo>
                      <a:pt x="1591568" y="0"/>
                    </a:lnTo>
                    <a:lnTo>
                      <a:pt x="1591568" y="444334"/>
                    </a:lnTo>
                    <a:lnTo>
                      <a:pt x="0" y="444334"/>
                    </a:lnTo>
                    <a:lnTo>
                      <a:pt x="0" y="0"/>
                    </a:lnTo>
                    <a:close/>
                  </a:path>
                </a:pathLst>
              </a:cu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spcFirstLastPara="0" vert="horz" wrap="square" lIns="26670" tIns="26670" rIns="26670" bIns="26670" numCol="1" spcCol="1270" anchor="ctr" anchorCtr="0">
                <a:noAutofit/>
              </a:bodyPr>
              <a:lstStyle/>
              <a:p>
                <a:pPr lvl="0" algn="ctr" defTabSz="3111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pl-PL" sz="900" kern="1200" dirty="0"/>
                  <a:t>Liczba przedsiębiorstw, które wprowadziły zmiany organizacyjno-procesowe [szt.]</a:t>
                </a:r>
              </a:p>
            </p:txBody>
          </p:sp>
          <p:sp>
            <p:nvSpPr>
              <p:cNvPr id="22" name="Dowolny kształt 134">
                <a:extLst>
                  <a:ext uri="{FF2B5EF4-FFF2-40B4-BE49-F238E27FC236}">
                    <a16:creationId xmlns:a16="http://schemas.microsoft.com/office/drawing/2014/main" id="{17EA12B4-2927-4074-A478-8C26D2944D53}"/>
                  </a:ext>
                </a:extLst>
              </p:cNvPr>
              <p:cNvSpPr/>
              <p:nvPr/>
            </p:nvSpPr>
            <p:spPr>
              <a:xfrm>
                <a:off x="6262403" y="5557622"/>
                <a:ext cx="1591568" cy="784837"/>
              </a:xfrm>
              <a:custGeom>
                <a:avLst/>
                <a:gdLst>
                  <a:gd name="connsiteX0" fmla="*/ 0 w 1591568"/>
                  <a:gd name="connsiteY0" fmla="*/ 0 h 444334"/>
                  <a:gd name="connsiteX1" fmla="*/ 1591568 w 1591568"/>
                  <a:gd name="connsiteY1" fmla="*/ 0 h 444334"/>
                  <a:gd name="connsiteX2" fmla="*/ 1591568 w 1591568"/>
                  <a:gd name="connsiteY2" fmla="*/ 444334 h 444334"/>
                  <a:gd name="connsiteX3" fmla="*/ 0 w 1591568"/>
                  <a:gd name="connsiteY3" fmla="*/ 444334 h 444334"/>
                  <a:gd name="connsiteX4" fmla="*/ 0 w 1591568"/>
                  <a:gd name="connsiteY4" fmla="*/ 0 h 444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91568" h="444334">
                    <a:moveTo>
                      <a:pt x="0" y="0"/>
                    </a:moveTo>
                    <a:lnTo>
                      <a:pt x="1591568" y="0"/>
                    </a:lnTo>
                    <a:lnTo>
                      <a:pt x="1591568" y="444334"/>
                    </a:lnTo>
                    <a:lnTo>
                      <a:pt x="0" y="444334"/>
                    </a:lnTo>
                    <a:lnTo>
                      <a:pt x="0" y="0"/>
                    </a:lnTo>
                    <a:close/>
                  </a:path>
                </a:pathLst>
              </a:cu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spcFirstLastPara="0" vert="horz" wrap="square" lIns="26670" tIns="26670" rIns="26670" bIns="26670" numCol="1" spcCol="1270" anchor="ctr" anchorCtr="0">
                <a:noAutofit/>
              </a:bodyPr>
              <a:lstStyle/>
              <a:p>
                <a:pPr lvl="0" algn="ctr" defTabSz="3111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pl-PL" sz="900" kern="1200" dirty="0"/>
                  <a:t>Liczba przedsiębiorstw korzystających z zaawansowanych usług (nowych i/lub ulepszonych) świadczonych przez instytucje otoczenia biznesu [szt.]</a:t>
                </a:r>
              </a:p>
            </p:txBody>
          </p:sp>
          <p:sp>
            <p:nvSpPr>
              <p:cNvPr id="23" name="Dowolny kształt 135">
                <a:extLst>
                  <a:ext uri="{FF2B5EF4-FFF2-40B4-BE49-F238E27FC236}">
                    <a16:creationId xmlns:a16="http://schemas.microsoft.com/office/drawing/2014/main" id="{CBFF7759-587B-4C4D-9C4F-30F7E11A9501}"/>
                  </a:ext>
                </a:extLst>
              </p:cNvPr>
              <p:cNvSpPr/>
              <p:nvPr/>
            </p:nvSpPr>
            <p:spPr>
              <a:xfrm>
                <a:off x="6262403" y="6393797"/>
                <a:ext cx="1591568" cy="402377"/>
              </a:xfrm>
              <a:custGeom>
                <a:avLst/>
                <a:gdLst>
                  <a:gd name="connsiteX0" fmla="*/ 0 w 1591568"/>
                  <a:gd name="connsiteY0" fmla="*/ 0 h 444334"/>
                  <a:gd name="connsiteX1" fmla="*/ 1591568 w 1591568"/>
                  <a:gd name="connsiteY1" fmla="*/ 0 h 444334"/>
                  <a:gd name="connsiteX2" fmla="*/ 1591568 w 1591568"/>
                  <a:gd name="connsiteY2" fmla="*/ 444334 h 444334"/>
                  <a:gd name="connsiteX3" fmla="*/ 0 w 1591568"/>
                  <a:gd name="connsiteY3" fmla="*/ 444334 h 444334"/>
                  <a:gd name="connsiteX4" fmla="*/ 0 w 1591568"/>
                  <a:gd name="connsiteY4" fmla="*/ 0 h 444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91568" h="444334">
                    <a:moveTo>
                      <a:pt x="0" y="0"/>
                    </a:moveTo>
                    <a:lnTo>
                      <a:pt x="1591568" y="0"/>
                    </a:lnTo>
                    <a:lnTo>
                      <a:pt x="1591568" y="444334"/>
                    </a:lnTo>
                    <a:lnTo>
                      <a:pt x="0" y="444334"/>
                    </a:lnTo>
                    <a:lnTo>
                      <a:pt x="0" y="0"/>
                    </a:lnTo>
                    <a:close/>
                  </a:path>
                </a:pathLst>
              </a:cu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spcFirstLastPara="0" vert="horz" wrap="square" lIns="26670" tIns="26670" rIns="26670" bIns="26670" numCol="1" spcCol="1270" anchor="ctr" anchorCtr="0">
                <a:noAutofit/>
              </a:bodyPr>
              <a:lstStyle/>
              <a:p>
                <a:pPr lvl="0" algn="ctr" defTabSz="3111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pl-PL" sz="900" kern="1200" dirty="0"/>
                  <a:t>Liczba przedsiębiorstw dokapitalizowanych na etapie inkubacji [szt.]</a:t>
                </a:r>
              </a:p>
            </p:txBody>
          </p:sp>
        </p:grpSp>
        <p:sp>
          <p:nvSpPr>
            <p:cNvPr id="60" name="Dowolny kształt 154">
              <a:extLst>
                <a:ext uri="{FF2B5EF4-FFF2-40B4-BE49-F238E27FC236}">
                  <a16:creationId xmlns:a16="http://schemas.microsoft.com/office/drawing/2014/main" id="{ADE87B6E-0984-4B53-9181-96785782BB34}"/>
                </a:ext>
              </a:extLst>
            </p:cNvPr>
            <p:cNvSpPr/>
            <p:nvPr/>
          </p:nvSpPr>
          <p:spPr>
            <a:xfrm>
              <a:off x="6262401" y="3658716"/>
              <a:ext cx="1591568" cy="253086"/>
            </a:xfrm>
            <a:custGeom>
              <a:avLst/>
              <a:gdLst>
                <a:gd name="connsiteX0" fmla="*/ 0 w 1591568"/>
                <a:gd name="connsiteY0" fmla="*/ 0 h 444334"/>
                <a:gd name="connsiteX1" fmla="*/ 1591568 w 1591568"/>
                <a:gd name="connsiteY1" fmla="*/ 0 h 444334"/>
                <a:gd name="connsiteX2" fmla="*/ 1591568 w 1591568"/>
                <a:gd name="connsiteY2" fmla="*/ 444334 h 444334"/>
                <a:gd name="connsiteX3" fmla="*/ 0 w 1591568"/>
                <a:gd name="connsiteY3" fmla="*/ 444334 h 444334"/>
                <a:gd name="connsiteX4" fmla="*/ 0 w 1591568"/>
                <a:gd name="connsiteY4" fmla="*/ 0 h 444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91568" h="444334">
                  <a:moveTo>
                    <a:pt x="0" y="0"/>
                  </a:moveTo>
                  <a:lnTo>
                    <a:pt x="1591568" y="0"/>
                  </a:lnTo>
                  <a:lnTo>
                    <a:pt x="1591568" y="444334"/>
                  </a:lnTo>
                  <a:lnTo>
                    <a:pt x="0" y="444334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spcFirstLastPara="0" vert="horz" wrap="square" lIns="26670" tIns="26670" rIns="26670" bIns="26670" numCol="1" spcCol="1270" anchor="ctr" anchorCtr="0">
              <a:noAutofit/>
            </a:bodyPr>
            <a:lstStyle/>
            <a:p>
              <a:pPr lvl="0" algn="ctr" defTabSz="311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l-PL" sz="900" dirty="0"/>
                <a:t>Przychody ze sprzedaży produktów na eksport [zł]</a:t>
              </a:r>
              <a:endParaRPr lang="pl-PL" sz="900" kern="1200" dirty="0"/>
            </a:p>
          </p:txBody>
        </p:sp>
      </p:grpSp>
      <p:sp>
        <p:nvSpPr>
          <p:cNvPr id="61" name="Nawias klamrowy otwierający 60">
            <a:extLst>
              <a:ext uri="{FF2B5EF4-FFF2-40B4-BE49-F238E27FC236}">
                <a16:creationId xmlns:a16="http://schemas.microsoft.com/office/drawing/2014/main" id="{10B5D6E5-6804-4664-B9B4-5355595316F3}"/>
              </a:ext>
            </a:extLst>
          </p:cNvPr>
          <p:cNvSpPr/>
          <p:nvPr/>
        </p:nvSpPr>
        <p:spPr>
          <a:xfrm>
            <a:off x="6261406" y="2274873"/>
            <a:ext cx="111119" cy="1309468"/>
          </a:xfrm>
          <a:prstGeom prst="leftBrace">
            <a:avLst>
              <a:gd name="adj1" fmla="val 8333"/>
              <a:gd name="adj2" fmla="val 34482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 sz="900"/>
          </a:p>
        </p:txBody>
      </p:sp>
      <p:sp>
        <p:nvSpPr>
          <p:cNvPr id="62" name="Nawias klamrowy otwierający 61">
            <a:extLst>
              <a:ext uri="{FF2B5EF4-FFF2-40B4-BE49-F238E27FC236}">
                <a16:creationId xmlns:a16="http://schemas.microsoft.com/office/drawing/2014/main" id="{4CEB1345-B83D-413E-889C-777A11987826}"/>
              </a:ext>
            </a:extLst>
          </p:cNvPr>
          <p:cNvSpPr/>
          <p:nvPr/>
        </p:nvSpPr>
        <p:spPr>
          <a:xfrm>
            <a:off x="6211266" y="1267626"/>
            <a:ext cx="151483" cy="957588"/>
          </a:xfrm>
          <a:prstGeom prst="leftBrace">
            <a:avLst>
              <a:gd name="adj1" fmla="val 8333"/>
              <a:gd name="adj2" fmla="val 14191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 sz="900"/>
          </a:p>
        </p:txBody>
      </p:sp>
      <p:sp>
        <p:nvSpPr>
          <p:cNvPr id="68" name="Dowolny kształt 213">
            <a:extLst>
              <a:ext uri="{FF2B5EF4-FFF2-40B4-BE49-F238E27FC236}">
                <a16:creationId xmlns:a16="http://schemas.microsoft.com/office/drawing/2014/main" id="{D39F6C22-F7DE-46F4-A671-D2263E443444}"/>
              </a:ext>
            </a:extLst>
          </p:cNvPr>
          <p:cNvSpPr/>
          <p:nvPr/>
        </p:nvSpPr>
        <p:spPr>
          <a:xfrm>
            <a:off x="8261033" y="3051244"/>
            <a:ext cx="1372234" cy="592881"/>
          </a:xfrm>
          <a:custGeom>
            <a:avLst/>
            <a:gdLst>
              <a:gd name="connsiteX0" fmla="*/ 0 w 1372234"/>
              <a:gd name="connsiteY0" fmla="*/ 0 h 823340"/>
              <a:gd name="connsiteX1" fmla="*/ 1372234 w 1372234"/>
              <a:gd name="connsiteY1" fmla="*/ 0 h 823340"/>
              <a:gd name="connsiteX2" fmla="*/ 1372234 w 1372234"/>
              <a:gd name="connsiteY2" fmla="*/ 823340 h 823340"/>
              <a:gd name="connsiteX3" fmla="*/ 0 w 1372234"/>
              <a:gd name="connsiteY3" fmla="*/ 823340 h 823340"/>
              <a:gd name="connsiteX4" fmla="*/ 0 w 1372234"/>
              <a:gd name="connsiteY4" fmla="*/ 0 h 8233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72234" h="823340">
                <a:moveTo>
                  <a:pt x="0" y="0"/>
                </a:moveTo>
                <a:lnTo>
                  <a:pt x="1372234" y="0"/>
                </a:lnTo>
                <a:lnTo>
                  <a:pt x="1372234" y="823340"/>
                </a:lnTo>
                <a:lnTo>
                  <a:pt x="0" y="82334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spcFirstLastPara="0" vert="horz" wrap="square" lIns="34290" tIns="34290" rIns="34290" bIns="34290" numCol="1" spcCol="1270" anchor="ctr" anchorCtr="0">
            <a:noAutofit/>
          </a:bodyPr>
          <a:lstStyle/>
          <a:p>
            <a:pPr algn="ctr"/>
            <a:r>
              <a:rPr lang="pl-PL" sz="900" dirty="0"/>
              <a:t>Nakłady inwestycyjne</a:t>
            </a:r>
          </a:p>
          <a:p>
            <a:pPr algn="ctr"/>
            <a:r>
              <a:rPr lang="pl-PL" sz="900" dirty="0"/>
              <a:t>w przedsiębiorstwach w stosunku</a:t>
            </a:r>
          </a:p>
          <a:p>
            <a:pPr algn="ctr"/>
            <a:r>
              <a:rPr lang="pl-PL" sz="900" dirty="0"/>
              <a:t>do PKB (%)</a:t>
            </a:r>
            <a:endParaRPr lang="pl-PL" sz="900" kern="1200" dirty="0"/>
          </a:p>
        </p:txBody>
      </p:sp>
      <p:sp>
        <p:nvSpPr>
          <p:cNvPr id="69" name="Dowolny kształt 214">
            <a:extLst>
              <a:ext uri="{FF2B5EF4-FFF2-40B4-BE49-F238E27FC236}">
                <a16:creationId xmlns:a16="http://schemas.microsoft.com/office/drawing/2014/main" id="{DBF57F13-4E65-4BEB-91FE-1F64CBA45E70}"/>
              </a:ext>
            </a:extLst>
          </p:cNvPr>
          <p:cNvSpPr/>
          <p:nvPr/>
        </p:nvSpPr>
        <p:spPr>
          <a:xfrm>
            <a:off x="8261033" y="4233821"/>
            <a:ext cx="1372234" cy="759083"/>
          </a:xfrm>
          <a:custGeom>
            <a:avLst/>
            <a:gdLst>
              <a:gd name="connsiteX0" fmla="*/ 0 w 1372234"/>
              <a:gd name="connsiteY0" fmla="*/ 0 h 823340"/>
              <a:gd name="connsiteX1" fmla="*/ 1372234 w 1372234"/>
              <a:gd name="connsiteY1" fmla="*/ 0 h 823340"/>
              <a:gd name="connsiteX2" fmla="*/ 1372234 w 1372234"/>
              <a:gd name="connsiteY2" fmla="*/ 823340 h 823340"/>
              <a:gd name="connsiteX3" fmla="*/ 0 w 1372234"/>
              <a:gd name="connsiteY3" fmla="*/ 823340 h 823340"/>
              <a:gd name="connsiteX4" fmla="*/ 0 w 1372234"/>
              <a:gd name="connsiteY4" fmla="*/ 0 h 8233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72234" h="823340">
                <a:moveTo>
                  <a:pt x="0" y="0"/>
                </a:moveTo>
                <a:lnTo>
                  <a:pt x="1372234" y="0"/>
                </a:lnTo>
                <a:lnTo>
                  <a:pt x="1372234" y="823340"/>
                </a:lnTo>
                <a:lnTo>
                  <a:pt x="0" y="82334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spcFirstLastPara="0" vert="horz" wrap="square" lIns="34290" tIns="34290" rIns="34290" bIns="34290" numCol="1" spcCol="1270" anchor="ctr" anchorCtr="0">
            <a:noAutofit/>
          </a:bodyPr>
          <a:lstStyle/>
          <a:p>
            <a:pPr algn="ctr"/>
            <a:r>
              <a:rPr lang="pl-PL" sz="900" dirty="0"/>
              <a:t>Odsetek przedsiębiorstw</a:t>
            </a:r>
          </a:p>
          <a:p>
            <a:pPr algn="ctr"/>
            <a:r>
              <a:rPr lang="pl-PL" sz="900" dirty="0"/>
              <a:t>przemysłowych, które</a:t>
            </a:r>
          </a:p>
          <a:p>
            <a:pPr algn="ctr"/>
            <a:r>
              <a:rPr lang="pl-PL" sz="900" dirty="0"/>
              <a:t>współpracowały w zakresie</a:t>
            </a:r>
          </a:p>
          <a:p>
            <a:pPr algn="ctr"/>
            <a:r>
              <a:rPr lang="pl-PL" sz="900" dirty="0"/>
              <a:t>działalności innowacyjnej (%)</a:t>
            </a:r>
            <a:endParaRPr lang="pl-PL" sz="900" kern="1200" dirty="0"/>
          </a:p>
        </p:txBody>
      </p:sp>
      <p:sp>
        <p:nvSpPr>
          <p:cNvPr id="70" name="Nawias klamrowy zamykający 69">
            <a:extLst>
              <a:ext uri="{FF2B5EF4-FFF2-40B4-BE49-F238E27FC236}">
                <a16:creationId xmlns:a16="http://schemas.microsoft.com/office/drawing/2014/main" id="{92E9363B-6B7A-45FF-A855-7A1930A61309}"/>
              </a:ext>
            </a:extLst>
          </p:cNvPr>
          <p:cNvSpPr/>
          <p:nvPr/>
        </p:nvSpPr>
        <p:spPr>
          <a:xfrm>
            <a:off x="7962001" y="1275064"/>
            <a:ext cx="139726" cy="5500943"/>
          </a:xfrm>
          <a:prstGeom prst="rightBrace">
            <a:avLst>
              <a:gd name="adj1" fmla="val 8333"/>
              <a:gd name="adj2" fmla="val 4813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 sz="900"/>
          </a:p>
        </p:txBody>
      </p:sp>
      <p:grpSp>
        <p:nvGrpSpPr>
          <p:cNvPr id="85" name="Grupa 84">
            <a:extLst>
              <a:ext uri="{FF2B5EF4-FFF2-40B4-BE49-F238E27FC236}">
                <a16:creationId xmlns:a16="http://schemas.microsoft.com/office/drawing/2014/main" id="{03250D51-2835-4631-8C9C-B6C27FE3D745}"/>
              </a:ext>
            </a:extLst>
          </p:cNvPr>
          <p:cNvGrpSpPr/>
          <p:nvPr/>
        </p:nvGrpSpPr>
        <p:grpSpPr>
          <a:xfrm>
            <a:off x="293934" y="1555161"/>
            <a:ext cx="1938201" cy="4660260"/>
            <a:chOff x="217169" y="1472362"/>
            <a:chExt cx="1938201" cy="4660260"/>
          </a:xfrm>
        </p:grpSpPr>
        <p:sp>
          <p:nvSpPr>
            <p:cNvPr id="79" name="Dowolny kształt: kształt 78">
              <a:extLst>
                <a:ext uri="{FF2B5EF4-FFF2-40B4-BE49-F238E27FC236}">
                  <a16:creationId xmlns:a16="http://schemas.microsoft.com/office/drawing/2014/main" id="{CD53728E-1EE6-4772-A1A5-86A331688AE8}"/>
                </a:ext>
              </a:extLst>
            </p:cNvPr>
            <p:cNvSpPr/>
            <p:nvPr/>
          </p:nvSpPr>
          <p:spPr>
            <a:xfrm>
              <a:off x="217170" y="1472362"/>
              <a:ext cx="1932631" cy="770551"/>
            </a:xfrm>
            <a:custGeom>
              <a:avLst/>
              <a:gdLst>
                <a:gd name="connsiteX0" fmla="*/ 0 w 1932631"/>
                <a:gd name="connsiteY0" fmla="*/ 0 h 770551"/>
                <a:gd name="connsiteX1" fmla="*/ 1932631 w 1932631"/>
                <a:gd name="connsiteY1" fmla="*/ 0 h 770551"/>
                <a:gd name="connsiteX2" fmla="*/ 1932631 w 1932631"/>
                <a:gd name="connsiteY2" fmla="*/ 770551 h 770551"/>
                <a:gd name="connsiteX3" fmla="*/ 0 w 1932631"/>
                <a:gd name="connsiteY3" fmla="*/ 770551 h 770551"/>
                <a:gd name="connsiteX4" fmla="*/ 0 w 1932631"/>
                <a:gd name="connsiteY4" fmla="*/ 0 h 770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32631" h="770551">
                  <a:moveTo>
                    <a:pt x="0" y="0"/>
                  </a:moveTo>
                  <a:lnTo>
                    <a:pt x="1932631" y="0"/>
                  </a:lnTo>
                  <a:lnTo>
                    <a:pt x="1932631" y="770551"/>
                  </a:lnTo>
                  <a:lnTo>
                    <a:pt x="0" y="770551"/>
                  </a:lnTo>
                  <a:lnTo>
                    <a:pt x="0" y="0"/>
                  </a:lnTo>
                  <a:close/>
                </a:path>
              </a:pathLst>
            </a:custGeom>
            <a:ln>
              <a:solidFill>
                <a:schemeClr val="accent2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spcFirstLastPara="0" vert="horz" wrap="square" lIns="34290" tIns="34290" rIns="34290" bIns="34290" numCol="1" spcCol="1270" anchor="ctr" anchorCtr="0">
              <a:noAutofit/>
            </a:bodyPr>
            <a:lstStyle/>
            <a:p>
              <a:pPr marL="0" lvl="0" indent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pl-PL" sz="900" kern="1200" dirty="0"/>
                <a:t>Potrzeba poprawy warunków do rozwoju działalności  MŚP m.in.  zwiększenia liczby inwestycji podejmowanych na terenach inwestycyjnych</a:t>
              </a:r>
            </a:p>
          </p:txBody>
        </p:sp>
        <p:sp>
          <p:nvSpPr>
            <p:cNvPr id="80" name="Dowolny kształt: kształt 79">
              <a:extLst>
                <a:ext uri="{FF2B5EF4-FFF2-40B4-BE49-F238E27FC236}">
                  <a16:creationId xmlns:a16="http://schemas.microsoft.com/office/drawing/2014/main" id="{6A1654B8-334D-4925-B3BC-6D1BA3B44165}"/>
                </a:ext>
              </a:extLst>
            </p:cNvPr>
            <p:cNvSpPr/>
            <p:nvPr/>
          </p:nvSpPr>
          <p:spPr>
            <a:xfrm>
              <a:off x="217170" y="2367426"/>
              <a:ext cx="1932631" cy="706102"/>
            </a:xfrm>
            <a:custGeom>
              <a:avLst/>
              <a:gdLst>
                <a:gd name="connsiteX0" fmla="*/ 0 w 1932631"/>
                <a:gd name="connsiteY0" fmla="*/ 0 h 706102"/>
                <a:gd name="connsiteX1" fmla="*/ 1932631 w 1932631"/>
                <a:gd name="connsiteY1" fmla="*/ 0 h 706102"/>
                <a:gd name="connsiteX2" fmla="*/ 1932631 w 1932631"/>
                <a:gd name="connsiteY2" fmla="*/ 706102 h 706102"/>
                <a:gd name="connsiteX3" fmla="*/ 0 w 1932631"/>
                <a:gd name="connsiteY3" fmla="*/ 706102 h 706102"/>
                <a:gd name="connsiteX4" fmla="*/ 0 w 1932631"/>
                <a:gd name="connsiteY4" fmla="*/ 0 h 706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32631" h="706102">
                  <a:moveTo>
                    <a:pt x="0" y="0"/>
                  </a:moveTo>
                  <a:lnTo>
                    <a:pt x="1932631" y="0"/>
                  </a:lnTo>
                  <a:lnTo>
                    <a:pt x="1932631" y="706102"/>
                  </a:lnTo>
                  <a:lnTo>
                    <a:pt x="0" y="706102"/>
                  </a:lnTo>
                  <a:lnTo>
                    <a:pt x="0" y="0"/>
                  </a:lnTo>
                  <a:close/>
                </a:path>
              </a:pathLst>
            </a:custGeom>
            <a:ln>
              <a:solidFill>
                <a:schemeClr val="accent2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spcFirstLastPara="0" vert="horz" wrap="square" lIns="34290" tIns="34290" rIns="34290" bIns="34290" numCol="1" spcCol="1270" anchor="ctr" anchorCtr="0">
              <a:noAutofit/>
            </a:bodyPr>
            <a:lstStyle/>
            <a:p>
              <a:pPr marL="0" lvl="0" indent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pl-PL" sz="900" kern="1200" dirty="0"/>
                <a:t>Istnienie wielu obszarów powojskowych, poprzemysłowych, po-PGR, </a:t>
              </a:r>
              <a:r>
                <a:rPr lang="pl-PL" sz="900" kern="1200" dirty="0" err="1"/>
                <a:t>pokolejowych</a:t>
              </a:r>
              <a:r>
                <a:rPr lang="pl-PL" sz="900" kern="1200" dirty="0"/>
                <a:t> które mogą być aktywizowane gospodarczo (większość na obszarze SSW)</a:t>
              </a:r>
            </a:p>
          </p:txBody>
        </p:sp>
        <p:sp>
          <p:nvSpPr>
            <p:cNvPr id="81" name="Dowolny kształt: kształt 80">
              <a:extLst>
                <a:ext uri="{FF2B5EF4-FFF2-40B4-BE49-F238E27FC236}">
                  <a16:creationId xmlns:a16="http://schemas.microsoft.com/office/drawing/2014/main" id="{0B1E89E2-5EE2-41A2-AD41-F7EEE14EA69E}"/>
                </a:ext>
              </a:extLst>
            </p:cNvPr>
            <p:cNvSpPr/>
            <p:nvPr/>
          </p:nvSpPr>
          <p:spPr>
            <a:xfrm>
              <a:off x="217170" y="3198041"/>
              <a:ext cx="1932631" cy="493957"/>
            </a:xfrm>
            <a:custGeom>
              <a:avLst/>
              <a:gdLst>
                <a:gd name="connsiteX0" fmla="*/ 0 w 1932631"/>
                <a:gd name="connsiteY0" fmla="*/ 0 h 493957"/>
                <a:gd name="connsiteX1" fmla="*/ 1932631 w 1932631"/>
                <a:gd name="connsiteY1" fmla="*/ 0 h 493957"/>
                <a:gd name="connsiteX2" fmla="*/ 1932631 w 1932631"/>
                <a:gd name="connsiteY2" fmla="*/ 493957 h 493957"/>
                <a:gd name="connsiteX3" fmla="*/ 0 w 1932631"/>
                <a:gd name="connsiteY3" fmla="*/ 493957 h 493957"/>
                <a:gd name="connsiteX4" fmla="*/ 0 w 1932631"/>
                <a:gd name="connsiteY4" fmla="*/ 0 h 4939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32631" h="493957">
                  <a:moveTo>
                    <a:pt x="0" y="0"/>
                  </a:moveTo>
                  <a:lnTo>
                    <a:pt x="1932631" y="0"/>
                  </a:lnTo>
                  <a:lnTo>
                    <a:pt x="1932631" y="493957"/>
                  </a:lnTo>
                  <a:lnTo>
                    <a:pt x="0" y="493957"/>
                  </a:lnTo>
                  <a:lnTo>
                    <a:pt x="0" y="0"/>
                  </a:lnTo>
                  <a:close/>
                </a:path>
              </a:pathLst>
            </a:custGeom>
            <a:ln>
              <a:solidFill>
                <a:schemeClr val="accent2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spcFirstLastPara="0" vert="horz" wrap="square" lIns="34290" tIns="34290" rIns="34290" bIns="34290" numCol="1" spcCol="1270" anchor="ctr" anchorCtr="0">
              <a:noAutofit/>
            </a:bodyPr>
            <a:lstStyle/>
            <a:p>
              <a:pPr marL="0" lvl="0" indent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pl-PL" sz="900" kern="1200" dirty="0"/>
                <a:t>Potrzeba zwiększenia dostępności terenów inwestycyjnych oraz ich wewnętrznego skomunikowania</a:t>
              </a:r>
            </a:p>
          </p:txBody>
        </p:sp>
        <p:sp>
          <p:nvSpPr>
            <p:cNvPr id="82" name="Dowolny kształt: kształt 81">
              <a:extLst>
                <a:ext uri="{FF2B5EF4-FFF2-40B4-BE49-F238E27FC236}">
                  <a16:creationId xmlns:a16="http://schemas.microsoft.com/office/drawing/2014/main" id="{95085842-B288-43CE-B682-23CF9E86520E}"/>
                </a:ext>
              </a:extLst>
            </p:cNvPr>
            <p:cNvSpPr/>
            <p:nvPr/>
          </p:nvSpPr>
          <p:spPr>
            <a:xfrm>
              <a:off x="217169" y="3818820"/>
              <a:ext cx="1932631" cy="837818"/>
            </a:xfrm>
            <a:custGeom>
              <a:avLst/>
              <a:gdLst>
                <a:gd name="connsiteX0" fmla="*/ 0 w 1932631"/>
                <a:gd name="connsiteY0" fmla="*/ 0 h 837818"/>
                <a:gd name="connsiteX1" fmla="*/ 1932631 w 1932631"/>
                <a:gd name="connsiteY1" fmla="*/ 0 h 837818"/>
                <a:gd name="connsiteX2" fmla="*/ 1932631 w 1932631"/>
                <a:gd name="connsiteY2" fmla="*/ 837818 h 837818"/>
                <a:gd name="connsiteX3" fmla="*/ 0 w 1932631"/>
                <a:gd name="connsiteY3" fmla="*/ 837818 h 837818"/>
                <a:gd name="connsiteX4" fmla="*/ 0 w 1932631"/>
                <a:gd name="connsiteY4" fmla="*/ 0 h 8378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32631" h="837818">
                  <a:moveTo>
                    <a:pt x="0" y="0"/>
                  </a:moveTo>
                  <a:lnTo>
                    <a:pt x="1932631" y="0"/>
                  </a:lnTo>
                  <a:lnTo>
                    <a:pt x="1932631" y="837818"/>
                  </a:lnTo>
                  <a:lnTo>
                    <a:pt x="0" y="837818"/>
                  </a:lnTo>
                  <a:lnTo>
                    <a:pt x="0" y="0"/>
                  </a:lnTo>
                  <a:close/>
                </a:path>
              </a:pathLst>
            </a:custGeom>
            <a:ln>
              <a:solidFill>
                <a:schemeClr val="accent2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spcFirstLastPara="0" vert="horz" wrap="square" lIns="34290" tIns="34290" rIns="34290" bIns="34290" numCol="1" spcCol="1270" anchor="ctr" anchorCtr="0">
              <a:noAutofit/>
            </a:bodyPr>
            <a:lstStyle/>
            <a:p>
              <a:pPr marL="0" lvl="0" indent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pl-PL" sz="900" kern="1200" dirty="0"/>
                <a:t>Działalność IOB niedostosowana do potrzeb gospodarki; potrzeba stworzenia otoczenia biznesu ułatwiającego zmianę w kierunku gospodarki opartej na innowacjach, zdolnej tworzyć miejsca pracy</a:t>
              </a:r>
            </a:p>
          </p:txBody>
        </p:sp>
        <p:sp>
          <p:nvSpPr>
            <p:cNvPr id="83" name="Dowolny kształt: kształt 82">
              <a:extLst>
                <a:ext uri="{FF2B5EF4-FFF2-40B4-BE49-F238E27FC236}">
                  <a16:creationId xmlns:a16="http://schemas.microsoft.com/office/drawing/2014/main" id="{9FB91A52-D40C-458A-B7E4-ECC2A2A06D20}"/>
                </a:ext>
              </a:extLst>
            </p:cNvPr>
            <p:cNvSpPr/>
            <p:nvPr/>
          </p:nvSpPr>
          <p:spPr>
            <a:xfrm>
              <a:off x="217169" y="4780019"/>
              <a:ext cx="1932631" cy="698263"/>
            </a:xfrm>
            <a:custGeom>
              <a:avLst/>
              <a:gdLst>
                <a:gd name="connsiteX0" fmla="*/ 0 w 1932631"/>
                <a:gd name="connsiteY0" fmla="*/ 0 h 698263"/>
                <a:gd name="connsiteX1" fmla="*/ 1932631 w 1932631"/>
                <a:gd name="connsiteY1" fmla="*/ 0 h 698263"/>
                <a:gd name="connsiteX2" fmla="*/ 1932631 w 1932631"/>
                <a:gd name="connsiteY2" fmla="*/ 698263 h 698263"/>
                <a:gd name="connsiteX3" fmla="*/ 0 w 1932631"/>
                <a:gd name="connsiteY3" fmla="*/ 698263 h 698263"/>
                <a:gd name="connsiteX4" fmla="*/ 0 w 1932631"/>
                <a:gd name="connsiteY4" fmla="*/ 0 h 698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32631" h="698263">
                  <a:moveTo>
                    <a:pt x="0" y="0"/>
                  </a:moveTo>
                  <a:lnTo>
                    <a:pt x="1932631" y="0"/>
                  </a:lnTo>
                  <a:lnTo>
                    <a:pt x="1932631" y="698263"/>
                  </a:lnTo>
                  <a:lnTo>
                    <a:pt x="0" y="698263"/>
                  </a:lnTo>
                  <a:lnTo>
                    <a:pt x="0" y="0"/>
                  </a:lnTo>
                  <a:close/>
                </a:path>
              </a:pathLst>
            </a:custGeom>
            <a:ln>
              <a:solidFill>
                <a:schemeClr val="accent2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spcFirstLastPara="0" vert="horz" wrap="square" lIns="34290" tIns="34290" rIns="34290" bIns="34290" numCol="1" spcCol="1270" anchor="ctr" anchorCtr="0">
              <a:noAutofit/>
            </a:bodyPr>
            <a:lstStyle/>
            <a:p>
              <a:pPr marL="0" lvl="0" indent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pl-PL" sz="900" kern="1200" dirty="0"/>
                <a:t>Niska skłonność przedsiębiorstw z regionu do wprowadzenia innowacyjnych rozwiązań, niski poziom świadomości innowacyjnej, świadomości potrzeb rozwojowych</a:t>
              </a:r>
            </a:p>
          </p:txBody>
        </p:sp>
        <p:sp>
          <p:nvSpPr>
            <p:cNvPr id="84" name="Dowolny kształt: kształt 83">
              <a:extLst>
                <a:ext uri="{FF2B5EF4-FFF2-40B4-BE49-F238E27FC236}">
                  <a16:creationId xmlns:a16="http://schemas.microsoft.com/office/drawing/2014/main" id="{F71F7B70-BF40-4AEC-8184-51A60C353242}"/>
                </a:ext>
              </a:extLst>
            </p:cNvPr>
            <p:cNvSpPr/>
            <p:nvPr/>
          </p:nvSpPr>
          <p:spPr>
            <a:xfrm>
              <a:off x="222739" y="5601663"/>
              <a:ext cx="1932631" cy="530959"/>
            </a:xfrm>
            <a:custGeom>
              <a:avLst/>
              <a:gdLst>
                <a:gd name="connsiteX0" fmla="*/ 0 w 1932631"/>
                <a:gd name="connsiteY0" fmla="*/ 0 h 530959"/>
                <a:gd name="connsiteX1" fmla="*/ 1932631 w 1932631"/>
                <a:gd name="connsiteY1" fmla="*/ 0 h 530959"/>
                <a:gd name="connsiteX2" fmla="*/ 1932631 w 1932631"/>
                <a:gd name="connsiteY2" fmla="*/ 530959 h 530959"/>
                <a:gd name="connsiteX3" fmla="*/ 0 w 1932631"/>
                <a:gd name="connsiteY3" fmla="*/ 530959 h 530959"/>
                <a:gd name="connsiteX4" fmla="*/ 0 w 1932631"/>
                <a:gd name="connsiteY4" fmla="*/ 0 h 5309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32631" h="530959">
                  <a:moveTo>
                    <a:pt x="0" y="0"/>
                  </a:moveTo>
                  <a:lnTo>
                    <a:pt x="1932631" y="0"/>
                  </a:lnTo>
                  <a:lnTo>
                    <a:pt x="1932631" y="530959"/>
                  </a:lnTo>
                  <a:lnTo>
                    <a:pt x="0" y="530959"/>
                  </a:lnTo>
                  <a:lnTo>
                    <a:pt x="0" y="0"/>
                  </a:lnTo>
                  <a:close/>
                </a:path>
              </a:pathLst>
            </a:custGeom>
            <a:ln>
              <a:solidFill>
                <a:schemeClr val="accent2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spcFirstLastPara="0" vert="horz" wrap="square" lIns="34290" tIns="34290" rIns="34290" bIns="34290" numCol="1" spcCol="1270" anchor="ctr" anchorCtr="0">
              <a:noAutofit/>
            </a:bodyPr>
            <a:lstStyle/>
            <a:p>
              <a:pPr marL="0" lvl="0" indent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pl-PL" sz="900" kern="1200" dirty="0"/>
                <a:t>Potrzeba zwiększenia kooperacji przedsiębiorstw z partnerami krajowymi i zagranicznymi</a:t>
              </a:r>
            </a:p>
          </p:txBody>
        </p:sp>
      </p:grpSp>
      <p:graphicFrame>
        <p:nvGraphicFramePr>
          <p:cNvPr id="77" name="Diagram 76">
            <a:extLst>
              <a:ext uri="{FF2B5EF4-FFF2-40B4-BE49-F238E27FC236}">
                <a16:creationId xmlns:a16="http://schemas.microsoft.com/office/drawing/2014/main" id="{3D085416-8AB7-4A8F-9994-D958ED84F89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880702542"/>
              </p:ext>
            </p:extLst>
          </p:nvPr>
        </p:nvGraphicFramePr>
        <p:xfrm>
          <a:off x="10047799" y="1711649"/>
          <a:ext cx="1932631" cy="461798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67" name="Nawias klamrowy otwierający 166">
            <a:extLst>
              <a:ext uri="{FF2B5EF4-FFF2-40B4-BE49-F238E27FC236}">
                <a16:creationId xmlns:a16="http://schemas.microsoft.com/office/drawing/2014/main" id="{70147553-8853-40D2-B937-BAEBEFF4C728}"/>
              </a:ext>
            </a:extLst>
          </p:cNvPr>
          <p:cNvSpPr/>
          <p:nvPr/>
        </p:nvSpPr>
        <p:spPr>
          <a:xfrm rot="10800000">
            <a:off x="6022584" y="1616602"/>
            <a:ext cx="124518" cy="666315"/>
          </a:xfrm>
          <a:prstGeom prst="leftBrace">
            <a:avLst>
              <a:gd name="adj1" fmla="val 8333"/>
              <a:gd name="adj2" fmla="val 62475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 sz="900"/>
          </a:p>
        </p:txBody>
      </p:sp>
      <p:cxnSp>
        <p:nvCxnSpPr>
          <p:cNvPr id="170" name="Łącznik prosty ze strzałką 169">
            <a:extLst>
              <a:ext uri="{FF2B5EF4-FFF2-40B4-BE49-F238E27FC236}">
                <a16:creationId xmlns:a16="http://schemas.microsoft.com/office/drawing/2014/main" id="{5C45E4C1-8035-4AD0-B2E8-D577B586F941}"/>
              </a:ext>
            </a:extLst>
          </p:cNvPr>
          <p:cNvCxnSpPr>
            <a:cxnSpLocks/>
            <a:endCxn id="48" idx="1"/>
          </p:cNvCxnSpPr>
          <p:nvPr/>
        </p:nvCxnSpPr>
        <p:spPr>
          <a:xfrm flipV="1">
            <a:off x="3863123" y="3989200"/>
            <a:ext cx="333999" cy="111611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4" name="Łącznik prosty ze strzałką 173">
            <a:extLst>
              <a:ext uri="{FF2B5EF4-FFF2-40B4-BE49-F238E27FC236}">
                <a16:creationId xmlns:a16="http://schemas.microsoft.com/office/drawing/2014/main" id="{AC7C9E26-F99F-45EB-859D-0A4A41C2C9E1}"/>
              </a:ext>
            </a:extLst>
          </p:cNvPr>
          <p:cNvCxnSpPr>
            <a:cxnSpLocks/>
          </p:cNvCxnSpPr>
          <p:nvPr/>
        </p:nvCxnSpPr>
        <p:spPr>
          <a:xfrm flipV="1">
            <a:off x="3842371" y="2216097"/>
            <a:ext cx="712830" cy="2456353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7" name="Łącznik prosty ze strzałką 176">
            <a:extLst>
              <a:ext uri="{FF2B5EF4-FFF2-40B4-BE49-F238E27FC236}">
                <a16:creationId xmlns:a16="http://schemas.microsoft.com/office/drawing/2014/main" id="{E0C755CE-6791-4837-B801-38BF68A5D452}"/>
              </a:ext>
            </a:extLst>
          </p:cNvPr>
          <p:cNvCxnSpPr>
            <a:cxnSpLocks/>
          </p:cNvCxnSpPr>
          <p:nvPr/>
        </p:nvCxnSpPr>
        <p:spPr>
          <a:xfrm flipV="1">
            <a:off x="3845819" y="2977240"/>
            <a:ext cx="721668" cy="1691976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0" name="Łącznik prosty ze strzałką 179">
            <a:extLst>
              <a:ext uri="{FF2B5EF4-FFF2-40B4-BE49-F238E27FC236}">
                <a16:creationId xmlns:a16="http://schemas.microsoft.com/office/drawing/2014/main" id="{1982C54C-230C-401A-9881-6EE820D0C481}"/>
              </a:ext>
            </a:extLst>
          </p:cNvPr>
          <p:cNvCxnSpPr>
            <a:cxnSpLocks/>
          </p:cNvCxnSpPr>
          <p:nvPr/>
        </p:nvCxnSpPr>
        <p:spPr>
          <a:xfrm flipV="1">
            <a:off x="3867485" y="1860383"/>
            <a:ext cx="636970" cy="2799049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4" name="Łącznik prosty ze strzałką 183">
            <a:extLst>
              <a:ext uri="{FF2B5EF4-FFF2-40B4-BE49-F238E27FC236}">
                <a16:creationId xmlns:a16="http://schemas.microsoft.com/office/drawing/2014/main" id="{DDCEF58A-719C-46BD-8B7D-E761FD09E379}"/>
              </a:ext>
            </a:extLst>
          </p:cNvPr>
          <p:cNvCxnSpPr>
            <a:cxnSpLocks/>
          </p:cNvCxnSpPr>
          <p:nvPr/>
        </p:nvCxnSpPr>
        <p:spPr>
          <a:xfrm flipV="1">
            <a:off x="3842371" y="3691834"/>
            <a:ext cx="699215" cy="980616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4" name="Nawias klamrowy otwierający 193">
            <a:extLst>
              <a:ext uri="{FF2B5EF4-FFF2-40B4-BE49-F238E27FC236}">
                <a16:creationId xmlns:a16="http://schemas.microsoft.com/office/drawing/2014/main" id="{D8AE8236-FFFD-45B1-BC78-E18474ABA20E}"/>
              </a:ext>
            </a:extLst>
          </p:cNvPr>
          <p:cNvSpPr/>
          <p:nvPr/>
        </p:nvSpPr>
        <p:spPr>
          <a:xfrm>
            <a:off x="4024213" y="3197698"/>
            <a:ext cx="395839" cy="2097331"/>
          </a:xfrm>
          <a:prstGeom prst="leftBrace">
            <a:avLst>
              <a:gd name="adj1" fmla="val 8333"/>
              <a:gd name="adj2" fmla="val 92117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cxnSp>
        <p:nvCxnSpPr>
          <p:cNvPr id="195" name="Łącznik prosty ze strzałką 194">
            <a:extLst>
              <a:ext uri="{FF2B5EF4-FFF2-40B4-BE49-F238E27FC236}">
                <a16:creationId xmlns:a16="http://schemas.microsoft.com/office/drawing/2014/main" id="{93948377-1B7F-44D5-84E9-2F5F5730319E}"/>
              </a:ext>
            </a:extLst>
          </p:cNvPr>
          <p:cNvCxnSpPr>
            <a:cxnSpLocks/>
            <a:endCxn id="194" idx="1"/>
          </p:cNvCxnSpPr>
          <p:nvPr/>
        </p:nvCxnSpPr>
        <p:spPr>
          <a:xfrm flipV="1">
            <a:off x="3874911" y="5129696"/>
            <a:ext cx="149302" cy="47474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7" name="Łącznik prosty ze strzałką 196">
            <a:extLst>
              <a:ext uri="{FF2B5EF4-FFF2-40B4-BE49-F238E27FC236}">
                <a16:creationId xmlns:a16="http://schemas.microsoft.com/office/drawing/2014/main" id="{C89AF819-5455-4950-BE0C-D5B66101394A}"/>
              </a:ext>
            </a:extLst>
          </p:cNvPr>
          <p:cNvCxnSpPr>
            <a:cxnSpLocks/>
          </p:cNvCxnSpPr>
          <p:nvPr/>
        </p:nvCxnSpPr>
        <p:spPr>
          <a:xfrm flipV="1">
            <a:off x="3852852" y="3725585"/>
            <a:ext cx="747357" cy="2544093"/>
          </a:xfrm>
          <a:prstGeom prst="straightConnector1">
            <a:avLst/>
          </a:prstGeom>
          <a:ln>
            <a:solidFill>
              <a:schemeClr val="accent4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9" name="Łącznik prosty ze strzałką 198">
            <a:extLst>
              <a:ext uri="{FF2B5EF4-FFF2-40B4-BE49-F238E27FC236}">
                <a16:creationId xmlns:a16="http://schemas.microsoft.com/office/drawing/2014/main" id="{D041AB2D-6BCD-4901-AB29-8844128D0B33}"/>
              </a:ext>
            </a:extLst>
          </p:cNvPr>
          <p:cNvCxnSpPr>
            <a:cxnSpLocks/>
          </p:cNvCxnSpPr>
          <p:nvPr/>
        </p:nvCxnSpPr>
        <p:spPr>
          <a:xfrm flipV="1">
            <a:off x="3838415" y="2954767"/>
            <a:ext cx="635333" cy="3314911"/>
          </a:xfrm>
          <a:prstGeom prst="straightConnector1">
            <a:avLst/>
          </a:prstGeom>
          <a:ln>
            <a:solidFill>
              <a:schemeClr val="accent4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" name="Łącznik prosty ze strzałką 204">
            <a:extLst>
              <a:ext uri="{FF2B5EF4-FFF2-40B4-BE49-F238E27FC236}">
                <a16:creationId xmlns:a16="http://schemas.microsoft.com/office/drawing/2014/main" id="{EEA4E48E-BB88-4A18-BA2D-138B736B22F2}"/>
              </a:ext>
            </a:extLst>
          </p:cNvPr>
          <p:cNvCxnSpPr>
            <a:cxnSpLocks/>
          </p:cNvCxnSpPr>
          <p:nvPr/>
        </p:nvCxnSpPr>
        <p:spPr>
          <a:xfrm flipV="1">
            <a:off x="3863123" y="3989200"/>
            <a:ext cx="386034" cy="111611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6" name="Łącznik prosty ze strzałką 205">
            <a:extLst>
              <a:ext uri="{FF2B5EF4-FFF2-40B4-BE49-F238E27FC236}">
                <a16:creationId xmlns:a16="http://schemas.microsoft.com/office/drawing/2014/main" id="{644D1EF8-2CB8-4EDA-BAF4-2A1E23AEA169}"/>
              </a:ext>
            </a:extLst>
          </p:cNvPr>
          <p:cNvCxnSpPr>
            <a:cxnSpLocks/>
            <a:stCxn id="167" idx="1"/>
            <a:endCxn id="61" idx="1"/>
          </p:cNvCxnSpPr>
          <p:nvPr/>
        </p:nvCxnSpPr>
        <p:spPr>
          <a:xfrm>
            <a:off x="6147102" y="1866637"/>
            <a:ext cx="114304" cy="85976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9" name="Łącznik prosty ze strzałką 208">
            <a:extLst>
              <a:ext uri="{FF2B5EF4-FFF2-40B4-BE49-F238E27FC236}">
                <a16:creationId xmlns:a16="http://schemas.microsoft.com/office/drawing/2014/main" id="{9681F800-EE4D-49E4-9842-4241BEA10DDD}"/>
              </a:ext>
            </a:extLst>
          </p:cNvPr>
          <p:cNvCxnSpPr>
            <a:cxnSpLocks/>
            <a:endCxn id="61" idx="1"/>
          </p:cNvCxnSpPr>
          <p:nvPr/>
        </p:nvCxnSpPr>
        <p:spPr>
          <a:xfrm flipV="1">
            <a:off x="5900371" y="2726404"/>
            <a:ext cx="361035" cy="3248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Łącznik prosty ze strzałką 210">
            <a:extLst>
              <a:ext uri="{FF2B5EF4-FFF2-40B4-BE49-F238E27FC236}">
                <a16:creationId xmlns:a16="http://schemas.microsoft.com/office/drawing/2014/main" id="{1F5BFC82-983E-43CB-84A6-666E6868498B}"/>
              </a:ext>
            </a:extLst>
          </p:cNvPr>
          <p:cNvCxnSpPr>
            <a:cxnSpLocks/>
            <a:endCxn id="61" idx="1"/>
          </p:cNvCxnSpPr>
          <p:nvPr/>
        </p:nvCxnSpPr>
        <p:spPr>
          <a:xfrm flipV="1">
            <a:off x="5930595" y="2726404"/>
            <a:ext cx="330811" cy="98174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3" name="Nawias klamrowy otwierający 212">
            <a:extLst>
              <a:ext uri="{FF2B5EF4-FFF2-40B4-BE49-F238E27FC236}">
                <a16:creationId xmlns:a16="http://schemas.microsoft.com/office/drawing/2014/main" id="{5C70D836-8227-41D2-A9C7-3AEB4BC6E345}"/>
              </a:ext>
            </a:extLst>
          </p:cNvPr>
          <p:cNvSpPr/>
          <p:nvPr/>
        </p:nvSpPr>
        <p:spPr>
          <a:xfrm rot="10800000">
            <a:off x="6020986" y="1629254"/>
            <a:ext cx="250609" cy="2567010"/>
          </a:xfrm>
          <a:prstGeom prst="leftBrace">
            <a:avLst>
              <a:gd name="adj1" fmla="val 8333"/>
              <a:gd name="adj2" fmla="val 5019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 sz="900" dirty="0"/>
          </a:p>
        </p:txBody>
      </p:sp>
      <p:sp>
        <p:nvSpPr>
          <p:cNvPr id="214" name="Nawias klamrowy otwierający 213">
            <a:extLst>
              <a:ext uri="{FF2B5EF4-FFF2-40B4-BE49-F238E27FC236}">
                <a16:creationId xmlns:a16="http://schemas.microsoft.com/office/drawing/2014/main" id="{5F131145-72A0-4BB3-85C5-0BCFFC4409ED}"/>
              </a:ext>
            </a:extLst>
          </p:cNvPr>
          <p:cNvSpPr/>
          <p:nvPr/>
        </p:nvSpPr>
        <p:spPr>
          <a:xfrm>
            <a:off x="6211266" y="3095671"/>
            <a:ext cx="154446" cy="1958299"/>
          </a:xfrm>
          <a:prstGeom prst="leftBrace">
            <a:avLst>
              <a:gd name="adj1" fmla="val 8333"/>
              <a:gd name="adj2" fmla="val 49161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 sz="900"/>
          </a:p>
        </p:txBody>
      </p:sp>
      <p:sp>
        <p:nvSpPr>
          <p:cNvPr id="216" name="Nawias klamrowy zamykający 215">
            <a:extLst>
              <a:ext uri="{FF2B5EF4-FFF2-40B4-BE49-F238E27FC236}">
                <a16:creationId xmlns:a16="http://schemas.microsoft.com/office/drawing/2014/main" id="{D6F4F490-A20A-4146-BB04-A9E43BF8E1FA}"/>
              </a:ext>
            </a:extLst>
          </p:cNvPr>
          <p:cNvSpPr/>
          <p:nvPr/>
        </p:nvSpPr>
        <p:spPr>
          <a:xfrm>
            <a:off x="6025703" y="3206638"/>
            <a:ext cx="121399" cy="2088392"/>
          </a:xfrm>
          <a:prstGeom prst="rightBrace">
            <a:avLst>
              <a:gd name="adj1" fmla="val 8333"/>
              <a:gd name="adj2" fmla="val 95093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17" name="Nawias klamrowy zamykający 216">
            <a:extLst>
              <a:ext uri="{FF2B5EF4-FFF2-40B4-BE49-F238E27FC236}">
                <a16:creationId xmlns:a16="http://schemas.microsoft.com/office/drawing/2014/main" id="{39A285D4-0F7E-47E2-9C08-DCA4184B7E36}"/>
              </a:ext>
            </a:extLst>
          </p:cNvPr>
          <p:cNvSpPr/>
          <p:nvPr/>
        </p:nvSpPr>
        <p:spPr>
          <a:xfrm rot="10800000">
            <a:off x="6218073" y="5098396"/>
            <a:ext cx="154448" cy="1223895"/>
          </a:xfrm>
          <a:prstGeom prst="rightBrace">
            <a:avLst>
              <a:gd name="adj1" fmla="val 8333"/>
              <a:gd name="adj2" fmla="val 91478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18" name="Nawias klamrowy zamykający 217">
            <a:extLst>
              <a:ext uri="{FF2B5EF4-FFF2-40B4-BE49-F238E27FC236}">
                <a16:creationId xmlns:a16="http://schemas.microsoft.com/office/drawing/2014/main" id="{ADFB0C44-D14A-4BF1-9197-56961EB51258}"/>
              </a:ext>
            </a:extLst>
          </p:cNvPr>
          <p:cNvSpPr/>
          <p:nvPr/>
        </p:nvSpPr>
        <p:spPr>
          <a:xfrm>
            <a:off x="6016294" y="5375540"/>
            <a:ext cx="138687" cy="1286532"/>
          </a:xfrm>
          <a:prstGeom prst="rightBrace">
            <a:avLst>
              <a:gd name="adj1" fmla="val 8333"/>
              <a:gd name="adj2" fmla="val 79617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cxnSp>
        <p:nvCxnSpPr>
          <p:cNvPr id="219" name="Łącznik prosty ze strzałką 218">
            <a:extLst>
              <a:ext uri="{FF2B5EF4-FFF2-40B4-BE49-F238E27FC236}">
                <a16:creationId xmlns:a16="http://schemas.microsoft.com/office/drawing/2014/main" id="{D8D6B8DE-5CC1-40CC-BC3D-169DCC5C3890}"/>
              </a:ext>
            </a:extLst>
          </p:cNvPr>
          <p:cNvCxnSpPr>
            <a:cxnSpLocks/>
          </p:cNvCxnSpPr>
          <p:nvPr/>
        </p:nvCxnSpPr>
        <p:spPr>
          <a:xfrm flipV="1">
            <a:off x="6182231" y="5674387"/>
            <a:ext cx="307886" cy="72235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1" name="Łącznik prosty ze strzałką 220">
            <a:extLst>
              <a:ext uri="{FF2B5EF4-FFF2-40B4-BE49-F238E27FC236}">
                <a16:creationId xmlns:a16="http://schemas.microsoft.com/office/drawing/2014/main" id="{A8EF5122-5F73-4A2F-A234-FA21DD88AF8C}"/>
              </a:ext>
            </a:extLst>
          </p:cNvPr>
          <p:cNvCxnSpPr>
            <a:cxnSpLocks/>
          </p:cNvCxnSpPr>
          <p:nvPr/>
        </p:nvCxnSpPr>
        <p:spPr>
          <a:xfrm>
            <a:off x="6184396" y="6396740"/>
            <a:ext cx="326549" cy="6001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1" name="Nawias klamrowy zamykający 230">
            <a:extLst>
              <a:ext uri="{FF2B5EF4-FFF2-40B4-BE49-F238E27FC236}">
                <a16:creationId xmlns:a16="http://schemas.microsoft.com/office/drawing/2014/main" id="{9ABDBC3F-4E31-4C32-876C-61EFAFE51FAF}"/>
              </a:ext>
            </a:extLst>
          </p:cNvPr>
          <p:cNvSpPr/>
          <p:nvPr/>
        </p:nvSpPr>
        <p:spPr>
          <a:xfrm rot="10800000">
            <a:off x="8156264" y="3051241"/>
            <a:ext cx="114407" cy="1938807"/>
          </a:xfrm>
          <a:prstGeom prst="rightBrace">
            <a:avLst>
              <a:gd name="adj1" fmla="val 8333"/>
              <a:gd name="adj2" fmla="val 54976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 sz="900"/>
          </a:p>
        </p:txBody>
      </p:sp>
    </p:spTree>
    <p:extLst>
      <p:ext uri="{BB962C8B-B14F-4D97-AF65-F5344CB8AC3E}">
        <p14:creationId xmlns:p14="http://schemas.microsoft.com/office/powerpoint/2010/main" val="2879520547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129</TotalTime>
  <Words>1324</Words>
  <Application>Microsoft Office PowerPoint</Application>
  <PresentationFormat>Panoramiczny</PresentationFormat>
  <Paragraphs>123</Paragraphs>
  <Slides>3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Motyw pakietu Office</vt:lpstr>
      <vt:lpstr>Oś Priorytetowa I  GOSPODARKA, INNOWACJE, NOWOCZESNE TECHNOLOGIE (EFRR) (CT1)</vt:lpstr>
      <vt:lpstr>Oś Priorytetowa  I GOSPODARKA, INNOWACJE, NOWOCZESNE TECHNOLOGIE: Działania 1.4-1.9 (CT3, PI 3c)</vt:lpstr>
      <vt:lpstr>Oś Priorytetowa  I GOSPODARKA, INNOWACJE, NOWOCZESNE TECHNOLOGIE: Działania 1.10-1.17 (CT3, PI 3a)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Jeremi Jarocki</dc:creator>
  <cp:lastModifiedBy>Jeremi Jarocki</cp:lastModifiedBy>
  <cp:revision>16</cp:revision>
  <dcterms:created xsi:type="dcterms:W3CDTF">2019-04-04T12:50:42Z</dcterms:created>
  <dcterms:modified xsi:type="dcterms:W3CDTF">2019-04-18T14:48:17Z</dcterms:modified>
</cp:coreProperties>
</file>